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2"/>
  </p:notesMasterIdLst>
  <p:sldIdLst>
    <p:sldId id="256" r:id="rId2"/>
    <p:sldId id="322" r:id="rId3"/>
    <p:sldId id="323" r:id="rId4"/>
    <p:sldId id="314" r:id="rId5"/>
    <p:sldId id="309" r:id="rId6"/>
    <p:sldId id="316" r:id="rId7"/>
    <p:sldId id="321" r:id="rId8"/>
    <p:sldId id="315" r:id="rId9"/>
    <p:sldId id="308" r:id="rId10"/>
    <p:sldId id="306" r:id="rId11"/>
    <p:sldId id="305" r:id="rId12"/>
    <p:sldId id="286" r:id="rId13"/>
    <p:sldId id="307" r:id="rId14"/>
    <p:sldId id="302" r:id="rId15"/>
    <p:sldId id="269" r:id="rId16"/>
    <p:sldId id="300" r:id="rId17"/>
    <p:sldId id="301" r:id="rId18"/>
    <p:sldId id="312" r:id="rId19"/>
    <p:sldId id="270" r:id="rId20"/>
    <p:sldId id="284" r:id="rId2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08" autoAdjust="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09673-0DAA-448B-A579-776745662AF0}" type="datetimeFigureOut">
              <a:rPr lang="it-IT" smtClean="0"/>
              <a:pPr/>
              <a:t>10/05/2021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254445-1D23-4E8D-81BF-2707A6831C9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68457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Benvenuti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54445-1D23-4E8D-81BF-2707A6831C95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009340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Mettere </a:t>
            </a:r>
            <a:r>
              <a:rPr lang="it-IT" dirty="0" err="1" smtClean="0"/>
              <a:t>biblio</a:t>
            </a:r>
            <a:r>
              <a:rPr lang="it-IT" dirty="0" smtClean="0"/>
              <a:t> FATE, RUSH, ACES,</a:t>
            </a:r>
            <a:r>
              <a:rPr lang="it-IT" baseline="0" dirty="0" smtClean="0"/>
              <a:t> Blue </a:t>
            </a:r>
            <a:r>
              <a:rPr lang="it-IT" baseline="0" dirty="0" err="1" smtClean="0"/>
              <a:t>protocol</a:t>
            </a:r>
            <a:r>
              <a:rPr lang="it-IT" baseline="0" dirty="0" smtClean="0"/>
              <a:t>,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54445-1D23-4E8D-81BF-2707A6831C95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4577354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Questa</a:t>
            </a:r>
            <a:r>
              <a:rPr lang="it-IT" baseline="0" dirty="0" smtClean="0"/>
              <a:t> introduce una serie di diapositive sulle conseguenze: innovazioni tecnologiche (mettere foto di vecchi ecografo confrontato a palmare)</a:t>
            </a:r>
            <a:r>
              <a:rPr lang="it-IT" baseline="0" dirty="0" smtClean="0">
                <a:sym typeface="Wingdings" pitchFamily="2" charset="2"/>
              </a:rPr>
              <a:t>ricerca </a:t>
            </a:r>
            <a:r>
              <a:rPr lang="it-IT" baseline="0" dirty="0" err="1" smtClean="0">
                <a:sym typeface="Wingdings" pitchFamily="2" charset="2"/>
              </a:rPr>
              <a:t>clinicainnovazioni</a:t>
            </a:r>
            <a:r>
              <a:rPr lang="it-IT" baseline="0" dirty="0" smtClean="0">
                <a:sym typeface="Wingdings" pitchFamily="2" charset="2"/>
              </a:rPr>
              <a:t> nella </a:t>
            </a:r>
            <a:r>
              <a:rPr lang="it-IT" baseline="0" dirty="0" err="1" smtClean="0">
                <a:sym typeface="Wingdings" pitchFamily="2" charset="2"/>
              </a:rPr>
              <a:t>formazionerichiesta</a:t>
            </a:r>
            <a:r>
              <a:rPr lang="it-IT" baseline="0" dirty="0" smtClean="0">
                <a:sym typeface="Wingdings" pitchFamily="2" charset="2"/>
              </a:rPr>
              <a:t> di algoritmi</a:t>
            </a:r>
            <a:endParaRPr lang="it-IT" baseline="0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54445-1D23-4E8D-81BF-2707A6831C95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503833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Pertanto cosa ci aspettiamo da voi alla fine di questo corso? Che voi vi sentiate motivati a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54445-1D23-4E8D-81BF-2707A6831C95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1108606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Vi presenteremo solamente ciò che</a:t>
            </a:r>
            <a:r>
              <a:rPr lang="it-IT" baseline="0" dirty="0" smtClean="0"/>
              <a:t> di ecografico serve per affrontare i problemi del paziente critico secondo la sequenza ABCDE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54445-1D23-4E8D-81BF-2707A6831C95}" type="slidenum">
              <a:rPr lang="it-IT" smtClean="0"/>
              <a:pPr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486560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Benvenuti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54445-1D23-4E8D-81BF-2707A6831C95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00934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Benvenuti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54445-1D23-4E8D-81BF-2707A6831C95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009340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Una</a:t>
            </a:r>
            <a:r>
              <a:rPr lang="it-IT" baseline="0" dirty="0" smtClean="0"/>
              <a:t> grande innovazione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54445-1D23-4E8D-81BF-2707A6831C95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911387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Il processo mentale in urgenza.</a:t>
            </a:r>
            <a:r>
              <a:rPr lang="it-IT" baseline="0" dirty="0" smtClean="0"/>
              <a:t> Di fronte a una data condizione ho due possibilità: che sia vera o falsa. Nel primo caso proseguo fino alla fine del processo verificando nello stesso modo ogni nuovo </a:t>
            </a:r>
            <a:r>
              <a:rPr lang="it-IT" baseline="0" dirty="0" err="1" smtClean="0"/>
              <a:t>step</a:t>
            </a:r>
            <a:r>
              <a:rPr lang="it-IT" baseline="0" dirty="0" smtClean="0"/>
              <a:t>; nel secondo proseguo </a:t>
            </a:r>
            <a:r>
              <a:rPr lang="it-IT" baseline="0" dirty="0" err="1" smtClean="0"/>
              <a:t>valu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54445-1D23-4E8D-81BF-2707A6831C95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6251604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Esempio tipico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54445-1D23-4E8D-81BF-2707A6831C95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91930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Esempio tipico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54445-1D23-4E8D-81BF-2707A6831C95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919309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9DFAD6-FF07-4160-9C21-C89C27AD9AD1}" type="slidenum">
              <a:rPr lang="it-IT" altLang="it-IT"/>
              <a:pPr/>
              <a:t>8</a:t>
            </a:fld>
            <a:endParaRPr lang="it-IT" altLang="it-IT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dirty="0" err="1"/>
              <a:t>Echography</a:t>
            </a:r>
            <a:r>
              <a:rPr lang="it-IT" altLang="it-IT" dirty="0"/>
              <a:t> </a:t>
            </a:r>
            <a:r>
              <a:rPr lang="it-IT" altLang="it-IT" dirty="0" err="1"/>
              <a:t>is</a:t>
            </a:r>
            <a:r>
              <a:rPr lang="it-IT" altLang="it-IT" dirty="0"/>
              <a:t> an </a:t>
            </a:r>
            <a:r>
              <a:rPr lang="it-IT" altLang="it-IT" dirty="0" err="1"/>
              <a:t>extension</a:t>
            </a:r>
            <a:r>
              <a:rPr lang="it-IT" altLang="it-IT" dirty="0"/>
              <a:t> of </a:t>
            </a:r>
            <a:r>
              <a:rPr lang="it-IT" altLang="it-IT" dirty="0" err="1"/>
              <a:t>clinical</a:t>
            </a:r>
            <a:r>
              <a:rPr lang="it-IT" altLang="it-IT" dirty="0"/>
              <a:t> </a:t>
            </a:r>
            <a:r>
              <a:rPr lang="it-IT" altLang="it-IT" dirty="0" err="1"/>
              <a:t>examination</a:t>
            </a:r>
            <a:r>
              <a:rPr lang="it-IT" altLang="it-IT" dirty="0"/>
              <a:t> and </a:t>
            </a:r>
            <a:r>
              <a:rPr lang="it-IT" altLang="it-IT" dirty="0" err="1"/>
              <a:t>clinical</a:t>
            </a:r>
            <a:r>
              <a:rPr lang="it-IT" altLang="it-IT" dirty="0"/>
              <a:t> </a:t>
            </a:r>
            <a:r>
              <a:rPr lang="it-IT" altLang="it-IT" dirty="0" err="1"/>
              <a:t>examination</a:t>
            </a:r>
            <a:r>
              <a:rPr lang="it-IT" altLang="it-IT" dirty="0"/>
              <a:t> </a:t>
            </a:r>
            <a:r>
              <a:rPr lang="it-IT" altLang="it-IT" dirty="0" err="1"/>
              <a:t>is</a:t>
            </a:r>
            <a:r>
              <a:rPr lang="it-IT" altLang="it-IT" dirty="0"/>
              <a:t> </a:t>
            </a:r>
            <a:r>
              <a:rPr lang="it-IT" altLang="it-IT" dirty="0" err="1"/>
              <a:t>difficult</a:t>
            </a:r>
            <a:r>
              <a:rPr lang="it-IT" altLang="it-IT" dirty="0"/>
              <a:t> and </a:t>
            </a:r>
            <a:r>
              <a:rPr lang="it-IT" altLang="it-IT" dirty="0" err="1"/>
              <a:t>often</a:t>
            </a:r>
            <a:r>
              <a:rPr lang="it-IT" altLang="it-IT" dirty="0"/>
              <a:t> </a:t>
            </a:r>
            <a:r>
              <a:rPr lang="it-IT" altLang="it-IT" dirty="0" err="1"/>
              <a:t>absolutly</a:t>
            </a:r>
            <a:r>
              <a:rPr lang="it-IT" altLang="it-IT" dirty="0"/>
              <a:t> </a:t>
            </a:r>
            <a:r>
              <a:rPr lang="it-IT" altLang="it-IT" dirty="0" err="1"/>
              <a:t>not</a:t>
            </a:r>
            <a:r>
              <a:rPr lang="it-IT" altLang="it-IT" dirty="0"/>
              <a:t> </a:t>
            </a:r>
            <a:r>
              <a:rPr lang="it-IT" altLang="it-IT" dirty="0" err="1"/>
              <a:t>sufficient</a:t>
            </a:r>
            <a:r>
              <a:rPr lang="it-IT" altLang="it-IT" dirty="0"/>
              <a:t> for </a:t>
            </a:r>
            <a:r>
              <a:rPr lang="it-IT" altLang="it-IT" dirty="0" err="1" smtClean="0"/>
              <a:t>diagnosis</a:t>
            </a:r>
            <a:r>
              <a:rPr lang="it-IT" altLang="it-IT" dirty="0" smtClean="0"/>
              <a:t>. E’ un </a:t>
            </a:r>
            <a:r>
              <a:rPr lang="it-IT" altLang="it-IT" dirty="0" err="1" smtClean="0"/>
              <a:t>fondendoscopio</a:t>
            </a:r>
            <a:r>
              <a:rPr lang="it-IT" altLang="it-IT" baseline="0" dirty="0" smtClean="0"/>
              <a:t> più potente </a:t>
            </a:r>
            <a:r>
              <a:rPr lang="it-IT" altLang="it-IT" baseline="0" dirty="0" err="1" smtClean="0"/>
              <a:t>perche</a:t>
            </a:r>
            <a:r>
              <a:rPr lang="it-IT" altLang="it-IT" baseline="0" dirty="0" smtClean="0"/>
              <a:t> vi permette di visualizzare in tempo reale le modifiche anatomiche </a:t>
            </a:r>
            <a:r>
              <a:rPr lang="it-IT" altLang="it-IT" baseline="0" dirty="0" err="1" smtClean="0"/>
              <a:t>fisologiche</a:t>
            </a:r>
            <a:r>
              <a:rPr lang="it-IT" altLang="it-IT" baseline="0" dirty="0" smtClean="0"/>
              <a:t> o </a:t>
            </a:r>
            <a:r>
              <a:rPr lang="it-IT" altLang="it-IT" baseline="0" dirty="0" err="1" smtClean="0"/>
              <a:t>parafisiologiche</a:t>
            </a:r>
            <a:r>
              <a:rPr lang="it-IT" altLang="it-IT" baseline="0" dirty="0" smtClean="0"/>
              <a:t> o patologiche con sottostanno a i vostri reperti obiettivi e ai quadri patologici che state studiando </a:t>
            </a: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xmlns="" val="16226598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Approccio ad altissima integrazione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54445-1D23-4E8D-81BF-2707A6831C95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968628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tangolo arrotondat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0" name="Sottotito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DD9DD0-055B-405D-B3F1-A161F5C04214}" type="datetimeFigureOut">
              <a:rPr lang="it-IT" smtClean="0"/>
              <a:pPr/>
              <a:t>10/05/2021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3C301-0B7D-45DC-88CB-BEDE6F5C5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DD9DD0-055B-405D-B3F1-A161F5C04214}" type="datetimeFigureOut">
              <a:rPr lang="it-IT" smtClean="0"/>
              <a:pPr/>
              <a:t>10/05/2021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3C301-0B7D-45DC-88CB-BEDE6F5C5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DD9DD0-055B-405D-B3F1-A161F5C04214}" type="datetimeFigureOut">
              <a:rPr lang="it-IT" smtClean="0"/>
              <a:pPr/>
              <a:t>10/05/2021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3C301-0B7D-45DC-88CB-BEDE6F5C5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DD9DD0-055B-405D-B3F1-A161F5C04214}" type="datetimeFigureOut">
              <a:rPr lang="it-IT" smtClean="0"/>
              <a:pPr/>
              <a:t>10/05/2021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3C301-0B7D-45DC-88CB-BEDE6F5C5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arrotondat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tangolo arrotondat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DD9DD0-055B-405D-B3F1-A161F5C04214}" type="datetimeFigureOut">
              <a:rPr lang="it-IT" smtClean="0"/>
              <a:pPr/>
              <a:t>10/05/2021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3C301-0B7D-45DC-88CB-BEDE6F5C5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DD9DD0-055B-405D-B3F1-A161F5C04214}" type="datetimeFigureOut">
              <a:rPr lang="it-IT" smtClean="0"/>
              <a:pPr/>
              <a:t>10/05/2021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3C301-0B7D-45DC-88CB-BEDE6F5C5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DD9DD0-055B-405D-B3F1-A161F5C04214}" type="datetimeFigureOut">
              <a:rPr lang="it-IT" smtClean="0"/>
              <a:pPr/>
              <a:t>10/05/2021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3C301-0B7D-45DC-88CB-BEDE6F5C5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DD9DD0-055B-405D-B3F1-A161F5C04214}" type="datetimeFigureOut">
              <a:rPr lang="it-IT" smtClean="0"/>
              <a:pPr/>
              <a:t>10/05/2021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3C301-0B7D-45DC-88CB-BEDE6F5C5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DD9DD0-055B-405D-B3F1-A161F5C04214}" type="datetimeFigureOut">
              <a:rPr lang="it-IT" smtClean="0"/>
              <a:pPr/>
              <a:t>10/05/2021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3C301-0B7D-45DC-88CB-BEDE6F5C5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DD9DD0-055B-405D-B3F1-A161F5C04214}" type="datetimeFigureOut">
              <a:rPr lang="it-IT" smtClean="0"/>
              <a:pPr/>
              <a:t>10/05/2021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3C301-0B7D-45DC-88CB-BEDE6F5C5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tangolo con singolo angolo arrotondat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DD9DD0-055B-405D-B3F1-A161F5C04214}" type="datetimeFigureOut">
              <a:rPr lang="it-IT" smtClean="0"/>
              <a:pPr/>
              <a:t>10/05/2021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D3C301-0B7D-45DC-88CB-BEDE6F5C516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tangolo arrotondat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Segnaposto tito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ADD9DD0-055B-405D-B3F1-A161F5C04214}" type="datetimeFigureOut">
              <a:rPr lang="it-IT" smtClean="0"/>
              <a:pPr/>
              <a:t>10/05/2021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8D3C301-0B7D-45DC-88CB-BEDE6F5C516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hyperlink" Target="http://dx.doi.org/10.1155/2013/946059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sjtrem.com/content/20/1/18" TargetMode="Externa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611560" y="2128788"/>
            <a:ext cx="7920880" cy="230832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CORSO TEORICO-PRATICO </a:t>
            </a:r>
          </a:p>
          <a:p>
            <a:pPr algn="ctr"/>
            <a:endParaRPr lang="it-IT" sz="36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ECOGRAFIA IN </a:t>
            </a:r>
            <a:r>
              <a:rPr lang="it-IT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MEDICINA DI URGENZA E </a:t>
            </a:r>
            <a:r>
              <a:rPr lang="it-IT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EMERGENZA PER FORMAZIONE MET</a:t>
            </a: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8965" y="544533"/>
            <a:ext cx="7453435" cy="868243"/>
          </a:xfrm>
          <a:prstGeom prst="rect">
            <a:avLst/>
          </a:prstGeom>
        </p:spPr>
      </p:pic>
      <p:sp>
        <p:nvSpPr>
          <p:cNvPr id="2" name="CasellaDiTesto 1"/>
          <p:cNvSpPr txBox="1"/>
          <p:nvPr/>
        </p:nvSpPr>
        <p:spPr>
          <a:xfrm>
            <a:off x="1403648" y="5085184"/>
            <a:ext cx="6192688" cy="461665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it-IT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763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Innovazioni </a:t>
            </a:r>
            <a:endParaRPr lang="it-IT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300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683568" y="381000"/>
            <a:ext cx="7848600" cy="1219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0"/>
              </a:spcBef>
              <a:defRPr/>
            </a:pPr>
            <a:r>
              <a:rPr lang="it-IT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Ecografo dove c’è il medico </a:t>
            </a:r>
          </a:p>
          <a:p>
            <a:pPr>
              <a:spcBef>
                <a:spcPct val="0"/>
              </a:spcBef>
              <a:defRPr/>
            </a:pPr>
            <a:r>
              <a:rPr lang="it-IT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Non medico dove c’è l’ecografo!!</a:t>
            </a:r>
            <a:endParaRPr lang="it-IT" sz="3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8200" name="Picture 8" descr="radiat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2754015"/>
            <a:ext cx="2286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3174356" y="198884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it-IT" sz="2400" b="1" dirty="0">
                <a:solidFill>
                  <a:srgbClr val="002060"/>
                </a:solidFill>
              </a:rPr>
              <a:t>US ‘bed-side’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3121968" y="5344815"/>
            <a:ext cx="2414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it-IT" sz="2400" b="1" dirty="0">
                <a:solidFill>
                  <a:srgbClr val="002060"/>
                </a:solidFill>
              </a:rPr>
              <a:t>US ‘</a:t>
            </a:r>
            <a:r>
              <a:rPr lang="it-IT" sz="2400" b="1" dirty="0" err="1">
                <a:solidFill>
                  <a:srgbClr val="002060"/>
                </a:solidFill>
              </a:rPr>
              <a:t>focused</a:t>
            </a:r>
            <a:r>
              <a:rPr lang="it-IT" sz="2400" b="1" dirty="0">
                <a:solidFill>
                  <a:srgbClr val="002060"/>
                </a:solidFill>
              </a:rPr>
              <a:t>’ 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4932040" y="3140968"/>
            <a:ext cx="3295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it-IT" sz="2400" b="1" dirty="0">
                <a:solidFill>
                  <a:srgbClr val="002060"/>
                </a:solidFill>
              </a:rPr>
              <a:t>US ‘</a:t>
            </a:r>
            <a:r>
              <a:rPr lang="it-IT" sz="2400" b="1" dirty="0" err="1">
                <a:solidFill>
                  <a:srgbClr val="002060"/>
                </a:solidFill>
              </a:rPr>
              <a:t>point</a:t>
            </a:r>
            <a:r>
              <a:rPr lang="it-IT" sz="2400" b="1" dirty="0">
                <a:solidFill>
                  <a:srgbClr val="002060"/>
                </a:solidFill>
              </a:rPr>
              <a:t>-of-care’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4932040" y="3826768"/>
            <a:ext cx="3575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it-IT" sz="2400" b="1" dirty="0">
                <a:solidFill>
                  <a:srgbClr val="002060"/>
                </a:solidFill>
              </a:rPr>
              <a:t>US ‘</a:t>
            </a:r>
            <a:r>
              <a:rPr lang="it-IT" sz="2400" b="1" dirty="0" err="1">
                <a:solidFill>
                  <a:srgbClr val="002060"/>
                </a:solidFill>
              </a:rPr>
              <a:t>problem-based</a:t>
            </a:r>
            <a:r>
              <a:rPr lang="it-IT" sz="2400" b="1" dirty="0">
                <a:solidFill>
                  <a:srgbClr val="FFFF66"/>
                </a:solidFill>
              </a:rPr>
              <a:t>’</a:t>
            </a:r>
          </a:p>
        </p:txBody>
      </p:sp>
      <p:sp>
        <p:nvSpPr>
          <p:cNvPr id="8220" name="Oval 28"/>
          <p:cNvSpPr>
            <a:spLocks noChangeArrowheads="1"/>
          </p:cNvSpPr>
          <p:nvPr/>
        </p:nvSpPr>
        <p:spPr bwMode="auto">
          <a:xfrm>
            <a:off x="4188768" y="2906415"/>
            <a:ext cx="4419600" cy="1752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cxnSp>
        <p:nvCxnSpPr>
          <p:cNvPr id="8221" name="AutoShape 29"/>
          <p:cNvCxnSpPr>
            <a:cxnSpLocks noChangeShapeType="1"/>
          </p:cNvCxnSpPr>
          <p:nvPr/>
        </p:nvCxnSpPr>
        <p:spPr bwMode="auto">
          <a:xfrm rot="5400000" flipH="1" flipV="1">
            <a:off x="4248150" y="2327726"/>
            <a:ext cx="304800" cy="4987290"/>
          </a:xfrm>
          <a:prstGeom prst="curvedConnector3">
            <a:avLst>
              <a:gd name="adj1" fmla="val -432292"/>
            </a:avLst>
          </a:prstGeom>
          <a:noFill/>
          <a:ln w="85725" cap="rnd">
            <a:solidFill>
              <a:srgbClr val="FF0000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8223" name="AutoShape 31"/>
          <p:cNvCxnSpPr>
            <a:cxnSpLocks noChangeShapeType="1"/>
          </p:cNvCxnSpPr>
          <p:nvPr/>
        </p:nvCxnSpPr>
        <p:spPr bwMode="auto">
          <a:xfrm>
            <a:off x="2945756" y="3744615"/>
            <a:ext cx="1384300" cy="1562100"/>
          </a:xfrm>
          <a:prstGeom prst="curvedConnector2">
            <a:avLst/>
          </a:prstGeom>
          <a:noFill/>
          <a:ln w="57150">
            <a:solidFill>
              <a:srgbClr val="00CC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8224" name="AutoShape 32"/>
          <p:cNvCxnSpPr>
            <a:cxnSpLocks noChangeShapeType="1"/>
          </p:cNvCxnSpPr>
          <p:nvPr/>
        </p:nvCxnSpPr>
        <p:spPr bwMode="auto">
          <a:xfrm flipV="1">
            <a:off x="2969568" y="2373015"/>
            <a:ext cx="1409700" cy="1336675"/>
          </a:xfrm>
          <a:prstGeom prst="curvedConnector2">
            <a:avLst/>
          </a:prstGeom>
          <a:noFill/>
          <a:ln w="57150">
            <a:solidFill>
              <a:srgbClr val="00CC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8225" name="AutoShape 33"/>
          <p:cNvCxnSpPr>
            <a:cxnSpLocks noChangeShapeType="1"/>
          </p:cNvCxnSpPr>
          <p:nvPr/>
        </p:nvCxnSpPr>
        <p:spPr bwMode="auto">
          <a:xfrm rot="16200000" flipH="1">
            <a:off x="5153968" y="1655465"/>
            <a:ext cx="431800" cy="2019300"/>
          </a:xfrm>
          <a:prstGeom prst="curvedConnector3">
            <a:avLst>
              <a:gd name="adj1" fmla="val 53310"/>
            </a:avLst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8226" name="AutoShape 34"/>
          <p:cNvCxnSpPr>
            <a:cxnSpLocks noChangeShapeType="1"/>
          </p:cNvCxnSpPr>
          <p:nvPr/>
        </p:nvCxnSpPr>
        <p:spPr bwMode="auto">
          <a:xfrm rot="-5400000">
            <a:off x="5084912" y="3953371"/>
            <a:ext cx="657225" cy="2068513"/>
          </a:xfrm>
          <a:prstGeom prst="curvedConnector3">
            <a:avLst>
              <a:gd name="adj1" fmla="val 52176"/>
            </a:avLst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683568" y="2677815"/>
            <a:ext cx="2362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 eaLnBrk="0" hangingPunct="0">
              <a:defRPr sz="1600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it-IT" sz="1800" b="1" dirty="0">
                <a:solidFill>
                  <a:srgbClr val="002060"/>
                </a:solidFill>
              </a:rPr>
              <a:t>Studio di ecografia</a:t>
            </a:r>
          </a:p>
        </p:txBody>
      </p:sp>
      <p:sp>
        <p:nvSpPr>
          <p:cNvPr id="8229" name="Oval 37"/>
          <p:cNvSpPr>
            <a:spLocks noChangeArrowheads="1"/>
          </p:cNvSpPr>
          <p:nvPr/>
        </p:nvSpPr>
        <p:spPr bwMode="auto">
          <a:xfrm>
            <a:off x="5417096" y="5171276"/>
            <a:ext cx="3200400" cy="922020"/>
          </a:xfrm>
          <a:prstGeom prst="ellipse">
            <a:avLst/>
          </a:prstGeom>
          <a:solidFill>
            <a:schemeClr val="tx1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it-IT" sz="1800" b="1" dirty="0">
              <a:solidFill>
                <a:srgbClr val="FF0000"/>
              </a:solidFill>
            </a:endParaRPr>
          </a:p>
          <a:p>
            <a:pPr algn="ctr"/>
            <a:r>
              <a:rPr lang="it-IT" sz="1800" b="1" dirty="0">
                <a:solidFill>
                  <a:srgbClr val="FF0000"/>
                </a:solidFill>
              </a:rPr>
              <a:t>Trasferimento immagini</a:t>
            </a:r>
          </a:p>
          <a:p>
            <a:pPr algn="ctr">
              <a:spcBef>
                <a:spcPct val="0"/>
              </a:spcBef>
            </a:pPr>
            <a:endParaRPr lang="it-IT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6775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 advTm="8000"/>
    </mc:Choice>
    <mc:Fallback>
      <p:transition spd="slow" advClick="0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3" grpId="0"/>
      <p:bldP spid="8204" grpId="0"/>
      <p:bldP spid="8205" grpId="0"/>
      <p:bldP spid="8210" grpId="0"/>
      <p:bldP spid="8220" grpId="0" animBg="1"/>
      <p:bldP spid="8228" grpId="0"/>
      <p:bldP spid="822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idx="4294967295"/>
          </p:nvPr>
        </p:nvSpPr>
        <p:spPr>
          <a:xfrm>
            <a:off x="259968" y="332656"/>
            <a:ext cx="8128456" cy="810344"/>
          </a:xfrm>
        </p:spPr>
        <p:txBody>
          <a:bodyPr>
            <a:normAutofit/>
          </a:bodyPr>
          <a:lstStyle/>
          <a:p>
            <a:r>
              <a:rPr lang="it-IT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Evoluzione tecnologica</a:t>
            </a:r>
            <a:endParaRPr lang="it-IT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6243" t="-1" r="-15675" b="197"/>
          <a:stretch/>
        </p:blipFill>
        <p:spPr>
          <a:xfrm>
            <a:off x="539553" y="1412776"/>
            <a:ext cx="3416222" cy="4068654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67200" y="1269031"/>
            <a:ext cx="1905000" cy="1838325"/>
          </a:xfrm>
          <a:prstGeom prst="rect">
            <a:avLst/>
          </a:prstGeom>
          <a:ln w="28575">
            <a:solidFill>
              <a:schemeClr val="bg2">
                <a:lumMod val="20000"/>
                <a:lumOff val="80000"/>
              </a:schemeClr>
            </a:solidFill>
          </a:ln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22921" y="2780928"/>
            <a:ext cx="2266950" cy="2019300"/>
          </a:xfrm>
          <a:prstGeom prst="rect">
            <a:avLst/>
          </a:prstGeom>
          <a:ln w="28575">
            <a:solidFill>
              <a:schemeClr val="bg2">
                <a:lumMod val="60000"/>
                <a:lumOff val="40000"/>
              </a:schemeClr>
            </a:solidFill>
          </a:ln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34840" y="4005064"/>
            <a:ext cx="1905000" cy="2247900"/>
          </a:xfrm>
          <a:prstGeom prst="rect">
            <a:avLst/>
          </a:prstGeom>
          <a:ln>
            <a:solidFill>
              <a:schemeClr val="tx1"/>
            </a:solidFill>
            <a:prstDash val="solid"/>
          </a:ln>
        </p:spPr>
      </p:pic>
      <p:sp>
        <p:nvSpPr>
          <p:cNvPr id="4" name="Freccia a destra 3"/>
          <p:cNvSpPr/>
          <p:nvPr/>
        </p:nvSpPr>
        <p:spPr>
          <a:xfrm>
            <a:off x="4097681" y="2188193"/>
            <a:ext cx="474319" cy="23269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a destra 9"/>
          <p:cNvSpPr/>
          <p:nvPr/>
        </p:nvSpPr>
        <p:spPr>
          <a:xfrm>
            <a:off x="4097681" y="3451126"/>
            <a:ext cx="2490543" cy="26590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Freccia a destra 10"/>
          <p:cNvSpPr/>
          <p:nvPr/>
        </p:nvSpPr>
        <p:spPr>
          <a:xfrm>
            <a:off x="4097681" y="4581128"/>
            <a:ext cx="369519" cy="21910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323528" y="1151214"/>
            <a:ext cx="8496944" cy="483209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571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endParaRPr lang="en-US" sz="28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Portable 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bedside ultrasound: the </a:t>
            </a:r>
            <a:r>
              <a:rPr lang="en-U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visual stethoscope 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of the 21st </a:t>
            </a:r>
            <a:r>
              <a:rPr lang="en-U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century </a:t>
            </a:r>
          </a:p>
          <a:p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Gillman </a:t>
            </a:r>
            <a:r>
              <a:rPr lang="en-US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sz="2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Kirkpatrick_Scandinavian</a:t>
            </a: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Journal of Trauma, Resuscitation and Emergency Medicine 2012, </a:t>
            </a:r>
            <a:r>
              <a:rPr lang="en-U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20:18 </a:t>
            </a:r>
            <a:r>
              <a:rPr lang="it-IT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http</a:t>
            </a:r>
            <a:r>
              <a:rPr lang="it-IT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://</a:t>
            </a:r>
            <a:r>
              <a:rPr lang="it-IT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www.sjtrem.com/content/20/1/18</a:t>
            </a:r>
            <a:endParaRPr lang="it-IT" sz="2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Does 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the Integration of Personalized Ultrasound Change </a:t>
            </a:r>
            <a:r>
              <a:rPr lang="en-U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Patient Management 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 Critical Care Medicine? Observational </a:t>
            </a:r>
            <a:r>
              <a:rPr lang="en-U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Trials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s-ES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R. Breitkreutz </a:t>
            </a:r>
            <a:r>
              <a:rPr lang="it-IT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et al _Emergency </a:t>
            </a:r>
            <a:r>
              <a:rPr lang="it-IT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Medicine </a:t>
            </a:r>
            <a:r>
              <a:rPr lang="it-IT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International </a:t>
            </a:r>
            <a:r>
              <a:rPr lang="fr-FR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Volume </a:t>
            </a:r>
            <a:r>
              <a:rPr lang="fr-FR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2013, Article ID 946059, 8 </a:t>
            </a:r>
            <a:r>
              <a:rPr lang="fr-FR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pages </a:t>
            </a:r>
            <a:r>
              <a:rPr lang="it-IT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hlinkClick r:id="rId7"/>
              </a:rPr>
              <a:t>http</a:t>
            </a:r>
            <a:r>
              <a:rPr lang="it-IT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hlinkClick r:id="rId7"/>
              </a:rPr>
              <a:t>://</a:t>
            </a:r>
            <a:r>
              <a:rPr lang="it-IT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hlinkClick r:id="rId7"/>
              </a:rPr>
              <a:t>dx.doi.org/10.1155/2013/946059</a:t>
            </a:r>
            <a:endParaRPr lang="it-IT" sz="20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8624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196752"/>
            <a:ext cx="8229600" cy="4752528"/>
          </a:xfrm>
        </p:spPr>
        <p:txBody>
          <a:bodyPr>
            <a:normAutofit/>
          </a:bodyPr>
          <a:lstStyle/>
          <a:p>
            <a:pPr algn="just"/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it-IT" sz="22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RUSH</a:t>
            </a:r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Exam</a:t>
            </a:r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it-IT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Rapid</a:t>
            </a:r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Ultrasound</a:t>
            </a:r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it-IT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SHock</a:t>
            </a:r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 in the Evaluation of the </a:t>
            </a:r>
            <a:r>
              <a:rPr lang="it-IT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Critically</a:t>
            </a:r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 l </a:t>
            </a:r>
            <a:r>
              <a:rPr lang="it-IT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Emerg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Med </a:t>
            </a:r>
            <a:r>
              <a:rPr 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Clin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N Am 28 (2010) 29–56 </a:t>
            </a:r>
            <a:r>
              <a:rPr lang="it-IT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doi:10.1016/j.emc.2009.09.010</a:t>
            </a:r>
          </a:p>
          <a:p>
            <a:pPr algn="just"/>
            <a:r>
              <a:rPr lang="it-IT" sz="22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CAUSE</a:t>
            </a:r>
            <a:r>
              <a:rPr lang="it-IT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Resuscitation</a:t>
            </a:r>
            <a:r>
              <a:rPr lang="it-IT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76(2):198-206, </a:t>
            </a:r>
            <a:r>
              <a:rPr lang="it-IT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2008</a:t>
            </a:r>
            <a:endParaRPr lang="it-IT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Abdominal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and Cardiac Evaluation with </a:t>
            </a:r>
            <a:r>
              <a:rPr lang="en-US" sz="2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Sonography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Shock (</a:t>
            </a:r>
            <a:r>
              <a:rPr lang="en-US" sz="22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ACES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): an approach by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emergency physicians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for the use of ultrasound in patients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it-IT" sz="2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undifferentiated</a:t>
            </a:r>
            <a:r>
              <a:rPr lang="it-IT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hypotension</a:t>
            </a:r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Emerg </a:t>
            </a:r>
            <a:r>
              <a:rPr lang="sv-SE" sz="2200" dirty="0">
                <a:latin typeface="Calibri" panose="020F0502020204030204" pitchFamily="34" charset="0"/>
                <a:cs typeface="Calibri" panose="020F0502020204030204" pitchFamily="34" charset="0"/>
              </a:rPr>
              <a:t>Med J 2009;26:87–91. </a:t>
            </a:r>
            <a:r>
              <a:rPr lang="sv-SE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doi:10.1136/emj.2007.056242</a:t>
            </a:r>
          </a:p>
          <a:p>
            <a:pPr algn="just"/>
            <a:r>
              <a:rPr lang="it-IT" sz="22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FEER</a:t>
            </a:r>
            <a:r>
              <a:rPr lang="it-IT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Crit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Care Med 35:S150-161,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2007</a:t>
            </a:r>
            <a:endParaRPr lang="it-IT" sz="2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FASTCRASH </a:t>
            </a:r>
            <a:r>
              <a:rPr lang="it-IT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Cibinel</a:t>
            </a:r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 GA. Ecografia Clinica in </a:t>
            </a:r>
            <a:r>
              <a:rPr lang="it-IT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Emergenza-Urgenza, 2005</a:t>
            </a:r>
          </a:p>
          <a:p>
            <a:pPr algn="just"/>
            <a:r>
              <a:rPr lang="it-IT" sz="22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FATE</a:t>
            </a:r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a-DK" sz="2200" dirty="0">
                <a:latin typeface="Calibri" panose="020F0502020204030204" pitchFamily="34" charset="0"/>
                <a:cs typeface="Calibri" panose="020F0502020204030204" pitchFamily="34" charset="0"/>
              </a:rPr>
              <a:t>Eur J Anaesthesiol 21:700-707, </a:t>
            </a:r>
            <a:r>
              <a:rPr lang="da-DK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2004</a:t>
            </a:r>
          </a:p>
          <a:p>
            <a:pPr algn="just"/>
            <a:r>
              <a:rPr lang="da-DK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.....................................................</a:t>
            </a:r>
            <a:endParaRPr lang="it-IT" sz="2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683568" y="188640"/>
            <a:ext cx="7848872" cy="64633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Modelli operativi e didattici</a:t>
            </a:r>
            <a:endParaRPr lang="it-IT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317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11560" y="836712"/>
            <a:ext cx="7992888" cy="489364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it-IT" sz="3200" b="1" i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32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Motivazioni</a:t>
            </a:r>
          </a:p>
          <a:p>
            <a:endParaRPr lang="it-IT" sz="32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it-IT" sz="24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Definire i </a:t>
            </a: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problemi clinici </a:t>
            </a:r>
            <a:r>
              <a:rPr lang="it-IT" sz="24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mediante </a:t>
            </a: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 riscontro </a:t>
            </a:r>
            <a:r>
              <a:rPr lang="it-IT" sz="24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delle alterazioni </a:t>
            </a: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causali di struttura e di funzione degli organi e </a:t>
            </a:r>
            <a:r>
              <a:rPr lang="it-IT" sz="24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dei </a:t>
            </a: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sistemi, in tempo </a:t>
            </a:r>
            <a:r>
              <a:rPr lang="it-IT" sz="24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reale, con la possibilità di verificare le ipotesi e/o l’esito dei propri interventi passo dopo passo</a:t>
            </a:r>
          </a:p>
          <a:p>
            <a:endParaRPr lang="it-IT" sz="24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4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Acquisire autonomia </a:t>
            </a: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nella gestione dei </a:t>
            </a:r>
            <a:r>
              <a:rPr lang="it-IT" sz="24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pazienti</a:t>
            </a:r>
          </a:p>
          <a:p>
            <a:r>
              <a:rPr lang="it-IT" sz="24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Aumentare le conoscenze </a:t>
            </a: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 anatomia e </a:t>
            </a:r>
            <a:r>
              <a:rPr lang="it-IT" sz="24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fisiopatologia</a:t>
            </a:r>
            <a:endParaRPr lang="it-IT" sz="24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4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Affinare le </a:t>
            </a: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competenze di </a:t>
            </a:r>
            <a:r>
              <a:rPr lang="it-IT" sz="24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semeiotica</a:t>
            </a:r>
          </a:p>
          <a:p>
            <a:endParaRPr lang="it-IT" sz="24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6544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331640" y="908720"/>
            <a:ext cx="633670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u="sng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 LIFE </a:t>
            </a:r>
            <a:r>
              <a:rPr lang="it-IT" sz="3200" b="1" u="sng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SUPPORT</a:t>
            </a:r>
          </a:p>
          <a:p>
            <a:endParaRPr lang="it-IT" sz="3200" b="1" i="1" u="sng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it-IT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  </a:t>
            </a:r>
            <a:r>
              <a:rPr lang="it-IT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 </a:t>
            </a:r>
            <a:r>
              <a:rPr lang="it-IT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airways</a:t>
            </a:r>
            <a:r>
              <a:rPr lang="it-IT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neck</a:t>
            </a:r>
            <a:endParaRPr lang="it-IT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it-IT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 </a:t>
            </a:r>
            <a:r>
              <a:rPr lang="it-IT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</a:t>
            </a:r>
            <a:r>
              <a:rPr lang="it-IT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breathing</a:t>
            </a:r>
            <a:r>
              <a:rPr lang="it-IT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lung</a:t>
            </a:r>
            <a:r>
              <a:rPr lang="it-IT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&amp; </a:t>
            </a:r>
            <a:r>
              <a:rPr lang="it-IT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veins</a:t>
            </a:r>
            <a:endParaRPr lang="it-IT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it-IT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 </a:t>
            </a:r>
            <a:r>
              <a:rPr lang="it-IT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 </a:t>
            </a:r>
            <a:r>
              <a:rPr lang="it-IT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circulation</a:t>
            </a:r>
            <a:r>
              <a:rPr lang="it-IT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heart</a:t>
            </a:r>
            <a:r>
              <a:rPr lang="it-IT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&amp; </a:t>
            </a:r>
            <a:r>
              <a:rPr lang="it-IT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abdomen</a:t>
            </a:r>
            <a:endParaRPr lang="it-IT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it-IT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 </a:t>
            </a:r>
            <a:r>
              <a:rPr lang="it-IT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 </a:t>
            </a:r>
            <a:r>
              <a:rPr lang="it-IT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disability</a:t>
            </a:r>
            <a:r>
              <a:rPr lang="it-IT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CNS</a:t>
            </a:r>
          </a:p>
          <a:p>
            <a:endParaRPr lang="it-IT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it-IT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it-IT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 </a:t>
            </a:r>
            <a:r>
              <a:rPr lang="it-IT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e</a:t>
            </a:r>
            <a:r>
              <a:rPr lang="it-IT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xposure</a:t>
            </a:r>
            <a:r>
              <a:rPr lang="it-IT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head to </a:t>
            </a:r>
            <a:r>
              <a:rPr lang="it-IT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toe</a:t>
            </a:r>
            <a:endParaRPr lang="it-IT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302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827584" y="1575951"/>
            <a:ext cx="748883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Conoscenze </a:t>
            </a:r>
            <a:r>
              <a:rPr lang="it-IT" sz="3200" b="1" dirty="0" err="1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Evidence</a:t>
            </a:r>
            <a:r>
              <a:rPr lang="it-IT" sz="32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3200" b="1" dirty="0" err="1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Based</a:t>
            </a:r>
            <a:r>
              <a:rPr lang="it-IT" sz="32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3200" b="1" dirty="0" err="1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Ultrasound</a:t>
            </a:r>
            <a:endParaRPr lang="it-IT" sz="3200" b="1" dirty="0" smtClean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sz="32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Fisica degli ultrasuoni e apparecchiature</a:t>
            </a:r>
          </a:p>
          <a:p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Anatomia </a:t>
            </a:r>
            <a:r>
              <a:rPr lang="it-IT" sz="2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ecografica funzionale </a:t>
            </a:r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cardiaca, toracica, addominale e </a:t>
            </a:r>
            <a:r>
              <a:rPr lang="it-IT" sz="2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vascolare periferica</a:t>
            </a:r>
            <a:endParaRPr lang="it-IT" sz="24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Tecniche di esame</a:t>
            </a:r>
          </a:p>
          <a:p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Reperti ecografici normali</a:t>
            </a:r>
          </a:p>
          <a:p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Reperti ecografici </a:t>
            </a:r>
            <a:r>
              <a:rPr lang="it-IT" sz="2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patologici</a:t>
            </a:r>
          </a:p>
        </p:txBody>
      </p:sp>
    </p:spTree>
    <p:extLst>
      <p:ext uri="{BB962C8B-B14F-4D97-AF65-F5344CB8AC3E}">
        <p14:creationId xmlns:p14="http://schemas.microsoft.com/office/powerpoint/2010/main" xmlns="" val="325831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95536" y="764704"/>
            <a:ext cx="82809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Competenze</a:t>
            </a:r>
          </a:p>
          <a:p>
            <a:endParaRPr lang="it-IT" sz="24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Gestione delle </a:t>
            </a:r>
            <a:r>
              <a:rPr lang="it-IT" sz="2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apparecchiature</a:t>
            </a:r>
            <a:endParaRPr lang="it-IT" sz="24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Tecnica ecografica in emergenza e </a:t>
            </a:r>
            <a:r>
              <a:rPr lang="it-IT" sz="2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urgenza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Vie aeree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Torace (versamento pleurico, </a:t>
            </a:r>
            <a:r>
              <a:rPr lang="it-IT" sz="24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pnx</a:t>
            </a:r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s. </a:t>
            </a:r>
            <a:r>
              <a:rPr lang="it-IT" sz="2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interstiziale)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Cuore </a:t>
            </a:r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(tamponamento, PEA, grave disfunzione ventricolare dx </a:t>
            </a:r>
            <a:r>
              <a:rPr lang="it-IT" sz="2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it-IT" sz="2400" b="1" dirty="0" err="1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sn</a:t>
            </a:r>
            <a:r>
              <a:rPr lang="it-IT" sz="2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Addome </a:t>
            </a:r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(aneurisma aortico, versamento peritoneale, </a:t>
            </a:r>
            <a:r>
              <a:rPr lang="it-IT" sz="2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colecistite, idronefrosi)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Vasi </a:t>
            </a:r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venosi (TVP</a:t>
            </a:r>
            <a:r>
              <a:rPr lang="it-IT" sz="2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endParaRPr lang="it-IT" sz="24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it-IT" sz="2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Ecografia clinica integrata </a:t>
            </a:r>
            <a:endParaRPr lang="it-IT" sz="24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948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971600" y="764704"/>
            <a:ext cx="579613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Organizzazione</a:t>
            </a:r>
          </a:p>
          <a:p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Durata del corso 16 ore in due giornate</a:t>
            </a:r>
          </a:p>
          <a:p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Lezioni frontali 44%</a:t>
            </a:r>
          </a:p>
          <a:p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Esercitazioni pratiche 54%</a:t>
            </a:r>
          </a:p>
          <a:p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Breaks per caffè e pranzo</a:t>
            </a:r>
          </a:p>
          <a:p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Test di apprendimento teorico finale</a:t>
            </a:r>
          </a:p>
          <a:p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Questionario analitico di valutazione</a:t>
            </a:r>
          </a:p>
          <a:p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Descrizione percorsi post-corso</a:t>
            </a:r>
          </a:p>
        </p:txBody>
      </p:sp>
      <p:sp>
        <p:nvSpPr>
          <p:cNvPr id="3" name="Rettangolo 2"/>
          <p:cNvSpPr/>
          <p:nvPr/>
        </p:nvSpPr>
        <p:spPr>
          <a:xfrm>
            <a:off x="1080120" y="4149080"/>
            <a:ext cx="5796136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i="1" u="sng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ATTESTATI e CERTIFICAZIONI</a:t>
            </a:r>
          </a:p>
          <a:p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Attestato di partecipazione e di</a:t>
            </a:r>
          </a:p>
          <a:p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superamento del test teorico </a:t>
            </a:r>
            <a:r>
              <a:rPr lang="it-IT" sz="2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finale</a:t>
            </a:r>
            <a:endParaRPr lang="it-IT" sz="24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Certificazione E.C.M</a:t>
            </a:r>
            <a:r>
              <a:rPr lang="it-IT" sz="2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it-IT" sz="24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243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11560" y="1412776"/>
            <a:ext cx="727280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Testi consigliati:</a:t>
            </a:r>
          </a:p>
          <a:p>
            <a:r>
              <a:rPr lang="en-US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Manual of Emergency and Critical Care Ultrasound</a:t>
            </a:r>
          </a:p>
          <a:p>
            <a:r>
              <a:rPr lang="en-US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V. Noble, B. Nelson, </a:t>
            </a:r>
            <a:r>
              <a:rPr lang="en-US" sz="2400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 Sutingco.www.cambridge.org/9780521688697-2007</a:t>
            </a:r>
            <a:endParaRPr lang="en-US" sz="24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Manuale di ecografia clinica in urgenza</a:t>
            </a:r>
          </a:p>
          <a:p>
            <a:r>
              <a:rPr lang="it-IT" sz="24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A.Testa</a:t>
            </a:r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it-IT" sz="24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Verduci</a:t>
            </a:r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Roma - 2008</a:t>
            </a:r>
          </a:p>
          <a:p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Ecografia clinica nelle urgenze emergenze</a:t>
            </a:r>
          </a:p>
          <a:p>
            <a:r>
              <a:rPr lang="it-IT" sz="24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M.Scuderi</a:t>
            </a:r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Minerva Medica - 2008</a:t>
            </a:r>
          </a:p>
          <a:p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L’ecografia in Medicina Critica e in Emergenza</a:t>
            </a:r>
          </a:p>
          <a:p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 </a:t>
            </a:r>
            <a:r>
              <a:rPr lang="it-IT" sz="24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Carmody</a:t>
            </a:r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CL Moore, </a:t>
            </a:r>
            <a:r>
              <a:rPr lang="it-IT" sz="24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D.Feller-Kopman</a:t>
            </a:r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4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Piccin</a:t>
            </a:r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ITA 2012</a:t>
            </a:r>
          </a:p>
        </p:txBody>
      </p:sp>
    </p:spTree>
    <p:extLst>
      <p:ext uri="{BB962C8B-B14F-4D97-AF65-F5344CB8AC3E}">
        <p14:creationId xmlns:p14="http://schemas.microsoft.com/office/powerpoint/2010/main" xmlns="" val="248671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611560" y="1628800"/>
            <a:ext cx="7920880" cy="4524315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Faculty</a:t>
            </a:r>
            <a:r>
              <a:rPr lang="it-IT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it-IT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Soccorsa Sofia (Direttore)</a:t>
            </a:r>
          </a:p>
          <a:p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Docenti: </a:t>
            </a:r>
          </a:p>
          <a:p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Elena </a:t>
            </a:r>
            <a:r>
              <a:rPr lang="it-IT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Guidetti</a:t>
            </a:r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Laura Lambertini </a:t>
            </a:r>
          </a:p>
          <a:p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Marco Miceli </a:t>
            </a:r>
          </a:p>
          <a:p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Stefano </a:t>
            </a:r>
            <a:r>
              <a:rPr lang="it-IT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Ramilli</a:t>
            </a:r>
            <a:endParaRPr lang="it-IT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Michele </a:t>
            </a:r>
            <a:r>
              <a:rPr lang="it-I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Spampinato</a:t>
            </a:r>
            <a:endParaRPr lang="it-IT" sz="36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8965" y="544533"/>
            <a:ext cx="7453435" cy="868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4334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Risultati immagini per foto di persone che si diverton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73908" y="476672"/>
            <a:ext cx="7465961" cy="5592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ttangolo 2"/>
          <p:cNvSpPr/>
          <p:nvPr/>
        </p:nvSpPr>
        <p:spPr>
          <a:xfrm>
            <a:off x="1865459" y="2967335"/>
            <a:ext cx="541308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72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206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Enjoy</a:t>
            </a:r>
            <a:r>
              <a:rPr lang="it-IT" sz="7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206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72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206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wit</a:t>
            </a:r>
            <a:r>
              <a:rPr lang="it-IT" sz="7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206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72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206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us</a:t>
            </a:r>
            <a:r>
              <a:rPr lang="it-IT" sz="7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206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!!</a:t>
            </a:r>
            <a:endParaRPr lang="it-IT" sz="72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00206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333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8965" y="404664"/>
            <a:ext cx="7453435" cy="868243"/>
          </a:xfrm>
          <a:prstGeom prst="rect">
            <a:avLst/>
          </a:prstGeom>
        </p:spPr>
      </p:pic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2589615"/>
              </p:ext>
            </p:extLst>
          </p:nvPr>
        </p:nvGraphicFramePr>
        <p:xfrm>
          <a:off x="467544" y="1340768"/>
          <a:ext cx="8183562" cy="51427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0200"/>
                <a:gridCol w="6383362"/>
              </a:tblGrid>
              <a:tr h="179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L’ecografia clinica </a:t>
                      </a:r>
                      <a:endParaRPr lang="it-IT" sz="13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 </a:t>
                      </a:r>
                      <a:r>
                        <a:rPr lang="it-IT" sz="13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emergenza </a:t>
                      </a:r>
                      <a:r>
                        <a:rPr lang="it-IT" sz="13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urgenza</a:t>
                      </a:r>
                      <a:endParaRPr lang="it-IT" sz="13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3906" marR="63906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22 febbraio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8</a:t>
                      </a:r>
                      <a:r>
                        <a:rPr lang="it-IT" sz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marzo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3906" marR="63906" marT="0" marB="0"/>
                </a:tc>
              </a:tr>
              <a:tr h="179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effectLst/>
                          <a:latin typeface="Calibri Light" panose="020F0302020204030204" pitchFamily="34" charset="0"/>
                          <a:ea typeface="Calibri"/>
                          <a:cs typeface="Calibri Light" panose="020F0302020204030204" pitchFamily="34" charset="0"/>
                        </a:rPr>
                        <a:t>Soccorsa Sofia</a:t>
                      </a:r>
                      <a:endParaRPr lang="it-IT" sz="1200" b="1" dirty="0">
                        <a:effectLst/>
                        <a:latin typeface="Calibri Light" panose="020F0302020204030204" pitchFamily="34" charset="0"/>
                        <a:ea typeface="Calibri"/>
                        <a:cs typeface="Calibri Light" panose="020F0302020204030204" pitchFamily="34" charset="0"/>
                      </a:endParaRPr>
                    </a:p>
                  </a:txBody>
                  <a:tcPr marL="63906" marR="63906" marT="0" marB="0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H 8:30 Introduzione al corso</a:t>
                      </a:r>
                    </a:p>
                  </a:txBody>
                  <a:tcPr marL="63906" marR="63906" marT="0" marB="0"/>
                </a:tc>
              </a:tr>
              <a:tr h="3266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Elena </a:t>
                      </a:r>
                      <a:r>
                        <a:rPr lang="it-IT" sz="1200" b="1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Guidetti</a:t>
                      </a:r>
                      <a:endParaRPr lang="it-IT" sz="1200" b="1" dirty="0">
                        <a:effectLst/>
                        <a:latin typeface="Calibri Light" panose="020F0302020204030204" pitchFamily="34" charset="0"/>
                        <a:ea typeface="Calibri"/>
                        <a:cs typeface="Calibri Light" panose="020F0302020204030204" pitchFamily="34" charset="0"/>
                      </a:endParaRPr>
                    </a:p>
                  </a:txBody>
                  <a:tcPr marL="63906" marR="63906" marT="0" marB="0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</a:t>
                      </a:r>
                      <a:r>
                        <a:rPr lang="it-IT" sz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9 </a:t>
                      </a: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Tecnologia </a:t>
                      </a:r>
                      <a:r>
                        <a:rPr lang="it-IT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 Strumentazione, Acquisizione dell’immagine, e semeiotica ecografica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3906" marR="63906" marT="0" marB="0"/>
                </a:tc>
              </a:tr>
              <a:tr h="4899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Soccorsa Sofia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effectLst/>
                          <a:latin typeface="Calibri Light" panose="020F0302020204030204" pitchFamily="34" charset="0"/>
                          <a:ea typeface="Calibri"/>
                          <a:cs typeface="Calibri Light" panose="020F0302020204030204" pitchFamily="34" charset="0"/>
                        </a:rPr>
                        <a:t>Elena </a:t>
                      </a:r>
                      <a:r>
                        <a:rPr lang="it-IT" sz="1200" b="1" dirty="0" err="1" smtClean="0">
                          <a:effectLst/>
                          <a:latin typeface="Calibri Light" panose="020F0302020204030204" pitchFamily="34" charset="0"/>
                          <a:ea typeface="Calibri"/>
                          <a:cs typeface="Calibri Light" panose="020F0302020204030204" pitchFamily="34" charset="0"/>
                        </a:rPr>
                        <a:t>Guidetti</a:t>
                      </a:r>
                      <a:endParaRPr lang="it-IT" sz="1200" b="1" dirty="0" smtClean="0">
                        <a:effectLst/>
                        <a:latin typeface="Calibri Light" panose="020F0302020204030204" pitchFamily="34" charset="0"/>
                        <a:ea typeface="Calibri"/>
                        <a:cs typeface="Calibri Light" panose="020F03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effectLst/>
                          <a:latin typeface="Calibri Light" panose="020F0302020204030204" pitchFamily="34" charset="0"/>
                          <a:ea typeface="Calibri"/>
                          <a:cs typeface="Calibri Light" panose="020F0302020204030204" pitchFamily="34" charset="0"/>
                        </a:rPr>
                        <a:t>Soccorsa Sofia</a:t>
                      </a:r>
                      <a:endParaRPr lang="it-IT" sz="1200" b="1" dirty="0">
                        <a:effectLst/>
                        <a:latin typeface="Calibri Light" panose="020F0302020204030204" pitchFamily="34" charset="0"/>
                        <a:ea typeface="Calibri"/>
                        <a:cs typeface="Calibri Light" panose="020F0302020204030204" pitchFamily="34" charset="0"/>
                      </a:endParaRPr>
                    </a:p>
                  </a:txBody>
                  <a:tcPr marL="63906" marR="63906" marT="0" marB="0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h. 9:30 A</a:t>
                      </a:r>
                      <a:r>
                        <a:rPr lang="it-IT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Vie aeree e procedure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h. 10:00</a:t>
                      </a:r>
                      <a:r>
                        <a:rPr lang="it-IT" sz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lang="it-IT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Semeiotica e tecnica dell’ecografia </a:t>
                      </a: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pleuropolmonare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h. 10:30 B. Sindromi </a:t>
                      </a:r>
                      <a:r>
                        <a:rPr lang="it-IT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ecografiche e procedure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3906" marR="63906" marT="0" marB="0"/>
                </a:tc>
              </a:tr>
              <a:tr h="261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200" b="1" dirty="0">
                        <a:effectLst/>
                        <a:latin typeface="Calibri Light" panose="020F0302020204030204" pitchFamily="34" charset="0"/>
                        <a:ea typeface="Calibri"/>
                        <a:cs typeface="Calibri Light" panose="020F0302020204030204" pitchFamily="34" charset="0"/>
                      </a:endParaRPr>
                    </a:p>
                  </a:txBody>
                  <a:tcPr marL="63906" marR="63906" marT="0" marB="0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h. 11:15-11:30 Pausa caffè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3906" marR="63906" marT="0" marB="0"/>
                </a:tc>
              </a:tr>
              <a:tr h="261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effectLst/>
                          <a:latin typeface="Calibri Light" panose="020F0302020204030204" pitchFamily="34" charset="0"/>
                          <a:ea typeface="Calibri"/>
                          <a:cs typeface="Calibri Light" panose="020F0302020204030204" pitchFamily="34" charset="0"/>
                        </a:rPr>
                        <a:t>Soccorsa Sofia</a:t>
                      </a:r>
                      <a:endParaRPr lang="it-IT" sz="1200" b="1" dirty="0">
                        <a:effectLst/>
                        <a:latin typeface="Calibri Light" panose="020F0302020204030204" pitchFamily="34" charset="0"/>
                        <a:ea typeface="Calibri"/>
                        <a:cs typeface="Calibri Light" panose="020F0302020204030204" pitchFamily="34" charset="0"/>
                      </a:endParaRPr>
                    </a:p>
                  </a:txBody>
                  <a:tcPr marL="63906" marR="63906" marT="0" marB="0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h</a:t>
                      </a:r>
                      <a:r>
                        <a:rPr lang="it-IT" sz="1200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. 11:30-13:00 </a:t>
                      </a: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Esercitazioni virtuali con immagini e casi clinici simulati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3906" marR="63906" marT="0" marB="0"/>
                </a:tc>
              </a:tr>
              <a:tr h="261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200" b="1" dirty="0">
                        <a:effectLst/>
                        <a:latin typeface="Calibri Light" panose="020F0302020204030204" pitchFamily="34" charset="0"/>
                        <a:ea typeface="Calibri"/>
                        <a:cs typeface="Calibri Light" panose="020F0302020204030204" pitchFamily="34" charset="0"/>
                      </a:endParaRPr>
                    </a:p>
                  </a:txBody>
                  <a:tcPr marL="63906" marR="63906" marT="0" marB="0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h</a:t>
                      </a:r>
                      <a:r>
                        <a:rPr lang="it-IT" sz="1200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13,00- 14,00 Pausa pranzo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3906" marR="63906" marT="0" marB="0"/>
                </a:tc>
              </a:tr>
              <a:tr h="3266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Michele Spampinato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200" b="1" dirty="0" smtClean="0">
                        <a:effectLst/>
                        <a:latin typeface="Calibri Light" panose="020F0302020204030204" pitchFamily="34" charset="0"/>
                        <a:ea typeface="Calibri"/>
                        <a:cs typeface="Calibri Light" panose="020F03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effectLst/>
                          <a:latin typeface="Calibri Light" panose="020F0302020204030204" pitchFamily="34" charset="0"/>
                          <a:ea typeface="Calibri"/>
                          <a:cs typeface="Calibri Light" panose="020F0302020204030204" pitchFamily="34" charset="0"/>
                        </a:rPr>
                        <a:t>Laura</a:t>
                      </a:r>
                      <a:r>
                        <a:rPr lang="it-IT" sz="1200" b="1" baseline="0" dirty="0" smtClean="0">
                          <a:effectLst/>
                          <a:latin typeface="Calibri Light" panose="020F0302020204030204" pitchFamily="34" charset="0"/>
                          <a:ea typeface="Calibri"/>
                          <a:cs typeface="Calibri Light" panose="020F0302020204030204" pitchFamily="34" charset="0"/>
                        </a:rPr>
                        <a:t> Lambertini</a:t>
                      </a:r>
                      <a:endParaRPr lang="it-IT" sz="1200" b="1" dirty="0" smtClean="0">
                        <a:effectLst/>
                        <a:latin typeface="Calibri Light" panose="020F0302020204030204" pitchFamily="34" charset="0"/>
                        <a:ea typeface="Calibri"/>
                        <a:cs typeface="Calibri Light" panose="020F0302020204030204" pitchFamily="34" charset="0"/>
                      </a:endParaRPr>
                    </a:p>
                  </a:txBody>
                  <a:tcPr marL="63906" marR="63906" marT="0" marB="0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h. 14,00 C</a:t>
                      </a:r>
                      <a:r>
                        <a:rPr lang="it-IT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 Cuore. Semeiotica e tecnica ecografica - Emergenze/urgenze cardiologiche e procedure </a:t>
                      </a:r>
                      <a:endParaRPr lang="it-IT" sz="1200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h. 14,40 C.</a:t>
                      </a:r>
                      <a:r>
                        <a:rPr lang="it-IT" sz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Vasi</a:t>
                      </a:r>
                      <a:r>
                        <a:rPr lang="it-IT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</a:t>
                      </a: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TVP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h.</a:t>
                      </a:r>
                      <a:r>
                        <a:rPr lang="it-IT" sz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15,10 </a:t>
                      </a: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Esercitazioni virtuali con immagini e casi clinici simulati</a:t>
                      </a:r>
                    </a:p>
                  </a:txBody>
                  <a:tcPr marL="63906" marR="63906" marT="0" marB="0"/>
                </a:tc>
              </a:tr>
              <a:tr h="3266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200" b="1" dirty="0" smtClean="0">
                        <a:effectLst/>
                        <a:latin typeface="Calibri Light" panose="020F0302020204030204" pitchFamily="34" charset="0"/>
                        <a:ea typeface="Calibri"/>
                        <a:cs typeface="Calibri Light" panose="020F0302020204030204" pitchFamily="34" charset="0"/>
                      </a:endParaRPr>
                    </a:p>
                  </a:txBody>
                  <a:tcPr marL="63906" marR="63906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23 febbraio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9 marzo</a:t>
                      </a:r>
                      <a:endParaRPr lang="it-IT" sz="1200" b="1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3906" marR="63906" marT="0" marB="0">
                    <a:solidFill>
                      <a:schemeClr val="accent1"/>
                    </a:solidFill>
                  </a:tcPr>
                </a:tc>
              </a:tr>
              <a:tr h="3266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Michele Spampinato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 smtClean="0">
                          <a:effectLst/>
                          <a:latin typeface="Calibri Light" panose="020F0302020204030204" pitchFamily="34" charset="0"/>
                          <a:ea typeface="Calibri"/>
                          <a:cs typeface="Calibri Light" panose="020F0302020204030204" pitchFamily="34" charset="0"/>
                        </a:rPr>
                        <a:t>Stefano</a:t>
                      </a:r>
                      <a:r>
                        <a:rPr lang="it-IT" sz="1200" b="1" baseline="0" dirty="0" smtClean="0">
                          <a:effectLst/>
                          <a:latin typeface="Calibri Light" panose="020F0302020204030204" pitchFamily="34" charset="0"/>
                          <a:ea typeface="Calibri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it-IT" sz="1200" b="1" baseline="0" dirty="0" err="1" smtClean="0">
                          <a:effectLst/>
                          <a:latin typeface="Calibri Light" panose="020F0302020204030204" pitchFamily="34" charset="0"/>
                          <a:ea typeface="Calibri"/>
                          <a:cs typeface="Calibri Light" panose="020F0302020204030204" pitchFamily="34" charset="0"/>
                        </a:rPr>
                        <a:t>Ramilli</a:t>
                      </a:r>
                      <a:endParaRPr lang="it-IT" sz="1200" b="1" baseline="0" dirty="0" smtClean="0">
                        <a:effectLst/>
                        <a:latin typeface="Calibri Light" panose="020F0302020204030204" pitchFamily="34" charset="0"/>
                        <a:ea typeface="Calibri"/>
                        <a:cs typeface="Calibri Light" panose="020F03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baseline="0" dirty="0" smtClean="0">
                          <a:effectLst/>
                          <a:latin typeface="Calibri Light" panose="020F0302020204030204" pitchFamily="34" charset="0"/>
                          <a:ea typeface="Calibri"/>
                          <a:cs typeface="Calibri Light" panose="020F0302020204030204" pitchFamily="34" charset="0"/>
                        </a:rPr>
                        <a:t>Stefano </a:t>
                      </a:r>
                      <a:r>
                        <a:rPr lang="it-IT" sz="1200" b="1" baseline="0" dirty="0" err="1" smtClean="0">
                          <a:effectLst/>
                          <a:latin typeface="Calibri Light" panose="020F0302020204030204" pitchFamily="34" charset="0"/>
                          <a:ea typeface="Calibri"/>
                          <a:cs typeface="Calibri Light" panose="020F0302020204030204" pitchFamily="34" charset="0"/>
                        </a:rPr>
                        <a:t>Ramilli</a:t>
                      </a:r>
                      <a:endParaRPr lang="it-IT" sz="1200" b="1" baseline="0" dirty="0" smtClean="0">
                        <a:effectLst/>
                        <a:latin typeface="Calibri Light" panose="020F0302020204030204" pitchFamily="34" charset="0"/>
                        <a:ea typeface="Calibri"/>
                        <a:cs typeface="Calibri Light" panose="020F03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baseline="0" dirty="0" smtClean="0">
                          <a:effectLst/>
                          <a:latin typeface="Calibri Light" panose="020F0302020204030204" pitchFamily="34" charset="0"/>
                          <a:ea typeface="Calibri"/>
                          <a:cs typeface="Calibri Light" panose="020F0302020204030204" pitchFamily="34" charset="0"/>
                        </a:rPr>
                        <a:t>Stefano </a:t>
                      </a:r>
                      <a:r>
                        <a:rPr lang="it-IT" sz="1200" b="1" baseline="0" dirty="0" err="1" smtClean="0">
                          <a:effectLst/>
                          <a:latin typeface="Calibri Light" panose="020F0302020204030204" pitchFamily="34" charset="0"/>
                          <a:ea typeface="Calibri"/>
                          <a:cs typeface="Calibri Light" panose="020F0302020204030204" pitchFamily="34" charset="0"/>
                        </a:rPr>
                        <a:t>Ramilli</a:t>
                      </a:r>
                      <a:endParaRPr lang="it-IT" sz="1200" b="1" dirty="0">
                        <a:effectLst/>
                        <a:latin typeface="Calibri Light" panose="020F0302020204030204" pitchFamily="34" charset="0"/>
                        <a:ea typeface="Calibri"/>
                        <a:cs typeface="Calibri Light" panose="020F0302020204030204" pitchFamily="34" charset="0"/>
                      </a:endParaRPr>
                    </a:p>
                  </a:txBody>
                  <a:tcPr marL="63906" marR="63906" marT="0" marB="0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h. 8,30 C</a:t>
                      </a:r>
                      <a:r>
                        <a:rPr lang="it-IT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Addome. Semeiotica e Tecnica </a:t>
                      </a: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ecografica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h. 9,00 C. Trauma </a:t>
                      </a:r>
                      <a:r>
                        <a:rPr lang="it-IT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(E-FAST) </a:t>
                      </a:r>
                      <a:endParaRPr lang="it-IT" sz="1200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h.</a:t>
                      </a:r>
                      <a:r>
                        <a:rPr lang="it-IT" sz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9,30 C. </a:t>
                      </a: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Addome </a:t>
                      </a:r>
                      <a:r>
                        <a:rPr lang="it-IT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acuto e </a:t>
                      </a: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procedure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h. 10,30</a:t>
                      </a:r>
                      <a:r>
                        <a:rPr lang="it-IT" sz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D. Ipertensione endocranica - Valutazione secondaria e monitoraggio</a:t>
                      </a:r>
                      <a:endParaRPr lang="it-IT" sz="1200" dirty="0" smtClean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3906" marR="63906" marT="0" marB="0"/>
                </a:tc>
              </a:tr>
              <a:tr h="179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it-IT" sz="1200" b="1" dirty="0">
                        <a:effectLst/>
                        <a:latin typeface="Calibri Light" panose="020F0302020204030204" pitchFamily="34" charset="0"/>
                        <a:ea typeface="Calibri"/>
                        <a:cs typeface="Calibri Light" panose="020F0302020204030204" pitchFamily="34" charset="0"/>
                      </a:endParaRPr>
                    </a:p>
                  </a:txBody>
                  <a:tcPr marL="63906" marR="63906" marT="0" marB="0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h. 11:00</a:t>
                      </a:r>
                      <a:r>
                        <a:rPr lang="it-IT" sz="1200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– 11:15 </a:t>
                      </a: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Pausa caffè</a:t>
                      </a:r>
                    </a:p>
                  </a:txBody>
                  <a:tcPr marL="63906" marR="63906" marT="0" marB="0"/>
                </a:tc>
              </a:tr>
              <a:tr h="179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it-IT" sz="1200" b="1" dirty="0">
                        <a:effectLst/>
                        <a:latin typeface="Calibri Light" panose="020F0302020204030204" pitchFamily="34" charset="0"/>
                        <a:ea typeface="Calibri"/>
                        <a:cs typeface="Calibri Light" panose="020F0302020204030204" pitchFamily="34" charset="0"/>
                      </a:endParaRPr>
                    </a:p>
                  </a:txBody>
                  <a:tcPr marL="63906" marR="63906" marT="0" marB="0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h. 11:15</a:t>
                      </a:r>
                      <a:r>
                        <a:rPr lang="it-IT" sz="1200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– 12:30 </a:t>
                      </a: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Esercitazioni virtuali con immagini e casi clinici simulati</a:t>
                      </a:r>
                      <a:r>
                        <a:rPr lang="it-IT" sz="1200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quindi pausa pranzo</a:t>
                      </a:r>
                      <a:endParaRPr lang="it-IT" sz="1200" dirty="0" smtClean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3906" marR="63906" marT="0" marB="0"/>
                </a:tc>
              </a:tr>
              <a:tr h="179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r>
                        <a:rPr lang="it-IT" sz="1200" b="1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Soccorsa Sofia</a:t>
                      </a:r>
                      <a:endParaRPr lang="it-IT" sz="1200" b="1" dirty="0">
                        <a:effectLst/>
                        <a:latin typeface="Calibri Light" panose="020F0302020204030204" pitchFamily="34" charset="0"/>
                        <a:ea typeface="Calibri"/>
                        <a:cs typeface="Calibri Light" panose="020F0302020204030204" pitchFamily="34" charset="0"/>
                      </a:endParaRPr>
                    </a:p>
                  </a:txBody>
                  <a:tcPr marL="63906" marR="63906" marT="0" marB="0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 14,30</a:t>
                      </a:r>
                      <a:r>
                        <a:rPr lang="it-IT" sz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USLS </a:t>
                      </a:r>
                      <a:r>
                        <a:rPr lang="it-IT" sz="12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Algoritmi</a:t>
                      </a:r>
                      <a:endParaRPr lang="it-IT" sz="120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3906" marR="63906" marT="0" marB="0"/>
                </a:tc>
              </a:tr>
              <a:tr h="179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it-IT" sz="1200" b="1" dirty="0">
                        <a:effectLst/>
                        <a:latin typeface="Calibri Light" panose="020F0302020204030204" pitchFamily="34" charset="0"/>
                        <a:ea typeface="Calibri"/>
                        <a:cs typeface="Calibri Light" panose="020F0302020204030204" pitchFamily="34" charset="0"/>
                      </a:endParaRPr>
                    </a:p>
                  </a:txBody>
                  <a:tcPr marL="63906" marR="63906" marT="0" marB="0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h.</a:t>
                      </a:r>
                      <a:r>
                        <a:rPr lang="it-IT" sz="120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15,10 </a:t>
                      </a:r>
                      <a:r>
                        <a:rPr lang="it-IT" sz="120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Esercitazioni virtuali con immagini e casi clinici simulati – Conclusione del corso</a:t>
                      </a:r>
                    </a:p>
                  </a:txBody>
                  <a:tcPr marL="63906" marR="6390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2228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sz="4800" dirty="0" smtClean="0">
                <a:latin typeface="Calibri" panose="020F0502020204030204" pitchFamily="34" charset="0"/>
                <a:cs typeface="Calibri" panose="020F0502020204030204" pitchFamily="34" charset="0"/>
              </a:rPr>
              <a:t>US E MEDICINA DI EMERGENZA E URGENZA</a:t>
            </a:r>
            <a:endParaRPr lang="it-IT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462004" y="1306503"/>
            <a:ext cx="82089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Una grande innovazione culturale che ha cambiato il rapporto tra medico e paziente critico </a:t>
            </a:r>
          </a:p>
          <a:p>
            <a:endParaRPr lang="it-IT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6071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4"/>
          <p:cNvSpPr txBox="1">
            <a:spLocks/>
          </p:cNvSpPr>
          <p:nvPr/>
        </p:nvSpPr>
        <p:spPr>
          <a:xfrm>
            <a:off x="971599" y="836712"/>
            <a:ext cx="7199659" cy="5233550"/>
          </a:xfrm>
          <a:prstGeom prst="rect">
            <a:avLst/>
          </a:prstGeom>
          <a:solidFill>
            <a:srgbClr val="0070C0"/>
          </a:solidFill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Perché: 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it-I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ecessità di prendere decisioni appropriate in modo rapido</a:t>
            </a:r>
          </a:p>
          <a:p>
            <a:r>
              <a:rPr lang="it-I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Come: domande 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 risposte </a:t>
            </a:r>
            <a:r>
              <a:rPr lang="it-I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elementari e non ambigue in </a:t>
            </a:r>
            <a:r>
              <a:rPr lang="it-IT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uno schema di pensiero binario: </a:t>
            </a:r>
            <a:r>
              <a:rPr lang="it-IT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sì/no, vero/falso</a:t>
            </a:r>
            <a:endParaRPr lang="it-IT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sz="4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it-IT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Font typeface="Arial" pitchFamily="34" charset="0"/>
              <a:buNone/>
            </a:pPr>
            <a:endParaRPr lang="it-IT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Font typeface="Arial" pitchFamily="34" charset="0"/>
              <a:buNone/>
            </a:pPr>
            <a:endParaRPr lang="it-IT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Font typeface="Arial" pitchFamily="34" charset="0"/>
              <a:buNone/>
            </a:pPr>
            <a:endParaRPr lang="it-IT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Font typeface="Arial" pitchFamily="34" charset="0"/>
              <a:buNone/>
            </a:pPr>
            <a:endParaRPr lang="it-IT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Font typeface="Arial" pitchFamily="34" charset="0"/>
              <a:buNone/>
            </a:pPr>
            <a:endParaRPr lang="it-IT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 descr="C:\Users\soccorsa\Pictures\algoritmo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-9930" b="-5225"/>
          <a:stretch/>
        </p:blipFill>
        <p:spPr bwMode="auto">
          <a:xfrm>
            <a:off x="2297119" y="2924944"/>
            <a:ext cx="4548618" cy="3136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78051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" name="Connettore 4 84"/>
          <p:cNvCxnSpPr/>
          <p:nvPr/>
        </p:nvCxnSpPr>
        <p:spPr>
          <a:xfrm rot="16200000" flipH="1">
            <a:off x="2674373" y="4760568"/>
            <a:ext cx="710788" cy="100811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4 14"/>
          <p:cNvCxnSpPr/>
          <p:nvPr/>
        </p:nvCxnSpPr>
        <p:spPr>
          <a:xfrm rot="16200000" flipV="1">
            <a:off x="-745426" y="3417832"/>
            <a:ext cx="3902103" cy="612072"/>
          </a:xfrm>
          <a:prstGeom prst="bentConnector3">
            <a:avLst>
              <a:gd name="adj1" fmla="val -38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2 5"/>
          <p:cNvCxnSpPr/>
          <p:nvPr/>
        </p:nvCxnSpPr>
        <p:spPr>
          <a:xfrm>
            <a:off x="2519772" y="3789040"/>
            <a:ext cx="5938" cy="6080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sellaDiTesto 1"/>
          <p:cNvSpPr txBox="1"/>
          <p:nvPr/>
        </p:nvSpPr>
        <p:spPr>
          <a:xfrm>
            <a:off x="971600" y="836712"/>
            <a:ext cx="6336704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Malato che arriva con dolore toracico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085550" y="2416229"/>
            <a:ext cx="288032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ECG: ST-sopra?</a:t>
            </a:r>
            <a:endParaRPr lang="it-IT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36096" y="577498"/>
            <a:ext cx="3048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sellaDiTesto 6"/>
          <p:cNvSpPr txBox="1"/>
          <p:nvPr/>
        </p:nvSpPr>
        <p:spPr>
          <a:xfrm>
            <a:off x="2123728" y="3645024"/>
            <a:ext cx="792088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VERO</a:t>
            </a:r>
            <a:endParaRPr lang="it-IT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4211960" y="2681162"/>
            <a:ext cx="864096" cy="4062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>
                <a:latin typeface="Calibri" panose="020F0502020204030204" pitchFamily="34" charset="0"/>
                <a:cs typeface="Calibri" panose="020F0502020204030204" pitchFamily="34" charset="0"/>
              </a:rPr>
              <a:t>FALSO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1" name="Connettore 2 20"/>
          <p:cNvCxnSpPr>
            <a:endCxn id="4" idx="0"/>
          </p:cNvCxnSpPr>
          <p:nvPr/>
        </p:nvCxnSpPr>
        <p:spPr>
          <a:xfrm>
            <a:off x="2525710" y="1206044"/>
            <a:ext cx="0" cy="12101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1 25"/>
          <p:cNvCxnSpPr>
            <a:stCxn id="4" idx="3"/>
          </p:cNvCxnSpPr>
          <p:nvPr/>
        </p:nvCxnSpPr>
        <p:spPr>
          <a:xfrm>
            <a:off x="3965870" y="2587045"/>
            <a:ext cx="246090" cy="3046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27"/>
          <p:cNvCxnSpPr>
            <a:stCxn id="4" idx="2"/>
          </p:cNvCxnSpPr>
          <p:nvPr/>
        </p:nvCxnSpPr>
        <p:spPr>
          <a:xfrm>
            <a:off x="2525710" y="2785561"/>
            <a:ext cx="0" cy="8399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/>
          <p:cNvSpPr txBox="1"/>
          <p:nvPr/>
        </p:nvSpPr>
        <p:spPr>
          <a:xfrm>
            <a:off x="1085550" y="4397042"/>
            <a:ext cx="2880320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Coronarografia: occlusione coronarica? </a:t>
            </a:r>
            <a:endParaRPr lang="it-IT" dirty="0"/>
          </a:p>
        </p:txBody>
      </p:sp>
      <p:sp>
        <p:nvSpPr>
          <p:cNvPr id="29" name="CasellaDiTesto 28"/>
          <p:cNvSpPr txBox="1"/>
          <p:nvPr/>
        </p:nvSpPr>
        <p:spPr>
          <a:xfrm>
            <a:off x="1115616" y="5477162"/>
            <a:ext cx="792088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VERO</a:t>
            </a:r>
            <a:endParaRPr lang="it-IT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0" name="Connettore 2 19"/>
          <p:cNvCxnSpPr/>
          <p:nvPr/>
        </p:nvCxnSpPr>
        <p:spPr>
          <a:xfrm>
            <a:off x="899589" y="1772816"/>
            <a:ext cx="162018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nettore 22"/>
          <p:cNvSpPr/>
          <p:nvPr/>
        </p:nvSpPr>
        <p:spPr>
          <a:xfrm>
            <a:off x="2579777" y="1305912"/>
            <a:ext cx="1704191" cy="970960"/>
          </a:xfrm>
          <a:prstGeom prst="flowChartConnector">
            <a:avLst/>
          </a:prstGeom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PCI</a:t>
            </a:r>
          </a:p>
          <a:p>
            <a:pPr algn="ctr"/>
            <a:r>
              <a:rPr lang="it-IT" dirty="0" smtClean="0"/>
              <a:t>primaria</a:t>
            </a:r>
            <a:endParaRPr lang="it-IT" dirty="0"/>
          </a:p>
        </p:txBody>
      </p:sp>
      <p:cxnSp>
        <p:nvCxnSpPr>
          <p:cNvPr id="27" name="Connettore 2 26"/>
          <p:cNvCxnSpPr/>
          <p:nvPr/>
        </p:nvCxnSpPr>
        <p:spPr>
          <a:xfrm>
            <a:off x="4673376" y="3100318"/>
            <a:ext cx="0" cy="539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68" name="Connettore 2 7167"/>
          <p:cNvCxnSpPr/>
          <p:nvPr/>
        </p:nvCxnSpPr>
        <p:spPr>
          <a:xfrm>
            <a:off x="4644008" y="3645024"/>
            <a:ext cx="2520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69" name="CasellaDiTesto 7168"/>
          <p:cNvSpPr txBox="1"/>
          <p:nvPr/>
        </p:nvSpPr>
        <p:spPr>
          <a:xfrm>
            <a:off x="4932040" y="3284984"/>
            <a:ext cx="3816424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err="1" smtClean="0"/>
              <a:t>Ecocuore</a:t>
            </a:r>
            <a:r>
              <a:rPr lang="it-IT" dirty="0" smtClean="0"/>
              <a:t>-&gt;</a:t>
            </a:r>
          </a:p>
          <a:p>
            <a:r>
              <a:rPr lang="it-IT" dirty="0" smtClean="0"/>
              <a:t>ipocinesia segmentaria nuova? </a:t>
            </a:r>
            <a:endParaRPr lang="it-IT" dirty="0"/>
          </a:p>
        </p:txBody>
      </p:sp>
      <p:sp>
        <p:nvSpPr>
          <p:cNvPr id="50" name="CasellaDiTesto 49"/>
          <p:cNvSpPr txBox="1"/>
          <p:nvPr/>
        </p:nvSpPr>
        <p:spPr>
          <a:xfrm>
            <a:off x="5220072" y="4509120"/>
            <a:ext cx="792088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VERO</a:t>
            </a:r>
            <a:endParaRPr lang="it-IT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CasellaDiTesto 50"/>
          <p:cNvSpPr txBox="1"/>
          <p:nvPr/>
        </p:nvSpPr>
        <p:spPr>
          <a:xfrm>
            <a:off x="7164288" y="4509120"/>
            <a:ext cx="864096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>
                <a:latin typeface="Calibri" panose="020F0502020204030204" pitchFamily="34" charset="0"/>
                <a:cs typeface="Calibri" panose="020F0502020204030204" pitchFamily="34" charset="0"/>
              </a:rPr>
              <a:t>FALSO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173" name="Connettore 4 7172"/>
          <p:cNvCxnSpPr>
            <a:stCxn id="7169" idx="2"/>
            <a:endCxn id="50" idx="0"/>
          </p:cNvCxnSpPr>
          <p:nvPr/>
        </p:nvCxnSpPr>
        <p:spPr>
          <a:xfrm rot="5400000">
            <a:off x="5939282" y="3608149"/>
            <a:ext cx="577805" cy="122413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75" name="Connettore 4 7174"/>
          <p:cNvCxnSpPr>
            <a:stCxn id="7169" idx="2"/>
            <a:endCxn id="51" idx="0"/>
          </p:cNvCxnSpPr>
          <p:nvPr/>
        </p:nvCxnSpPr>
        <p:spPr>
          <a:xfrm rot="16200000" flipH="1">
            <a:off x="6929392" y="3842175"/>
            <a:ext cx="577805" cy="75608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79" name="Connettore 2 7178"/>
          <p:cNvCxnSpPr>
            <a:stCxn id="51" idx="2"/>
          </p:cNvCxnSpPr>
          <p:nvPr/>
        </p:nvCxnSpPr>
        <p:spPr>
          <a:xfrm>
            <a:off x="7596336" y="487845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1" name="CasellaDiTesto 7180"/>
          <p:cNvSpPr txBox="1"/>
          <p:nvPr/>
        </p:nvSpPr>
        <p:spPr>
          <a:xfrm>
            <a:off x="6804248" y="5170650"/>
            <a:ext cx="165618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/>
              <a:t>C</a:t>
            </a:r>
            <a:r>
              <a:rPr lang="it-IT" dirty="0" smtClean="0"/>
              <a:t>ontinua</a:t>
            </a:r>
            <a:endParaRPr lang="it-IT" dirty="0"/>
          </a:p>
        </p:txBody>
      </p:sp>
      <p:cxnSp>
        <p:nvCxnSpPr>
          <p:cNvPr id="7185" name="Connettore 2 7184"/>
          <p:cNvCxnSpPr>
            <a:stCxn id="50" idx="1"/>
            <a:endCxn id="8" idx="3"/>
          </p:cNvCxnSpPr>
          <p:nvPr/>
        </p:nvCxnSpPr>
        <p:spPr>
          <a:xfrm flipH="1">
            <a:off x="3965870" y="4709175"/>
            <a:ext cx="1254202" cy="11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97" name="Connettore 4 7196"/>
          <p:cNvCxnSpPr>
            <a:stCxn id="8" idx="2"/>
            <a:endCxn id="29" idx="0"/>
          </p:cNvCxnSpPr>
          <p:nvPr/>
        </p:nvCxnSpPr>
        <p:spPr>
          <a:xfrm rot="5400000">
            <a:off x="1801791" y="4753242"/>
            <a:ext cx="433789" cy="101405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CasellaDiTesto 73"/>
          <p:cNvSpPr txBox="1"/>
          <p:nvPr/>
        </p:nvSpPr>
        <p:spPr>
          <a:xfrm>
            <a:off x="3088501" y="5507940"/>
            <a:ext cx="864096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>
                <a:latin typeface="Calibri" panose="020F0502020204030204" pitchFamily="34" charset="0"/>
                <a:cs typeface="Calibri" panose="020F0502020204030204" pitchFamily="34" charset="0"/>
              </a:rPr>
              <a:t>FALSO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Connettore 44"/>
          <p:cNvSpPr/>
          <p:nvPr/>
        </p:nvSpPr>
        <p:spPr>
          <a:xfrm>
            <a:off x="4088915" y="5085184"/>
            <a:ext cx="1527201" cy="12117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Terapia medica</a:t>
            </a:r>
            <a:endParaRPr lang="it-IT" dirty="0"/>
          </a:p>
        </p:txBody>
      </p:sp>
      <p:cxnSp>
        <p:nvCxnSpPr>
          <p:cNvPr id="47" name="Connettore 2 46"/>
          <p:cNvCxnSpPr>
            <a:stCxn id="74" idx="3"/>
            <a:endCxn id="45" idx="2"/>
          </p:cNvCxnSpPr>
          <p:nvPr/>
        </p:nvCxnSpPr>
        <p:spPr>
          <a:xfrm flipV="1">
            <a:off x="3952597" y="5691052"/>
            <a:ext cx="136318" cy="15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umetto 4 15"/>
          <p:cNvSpPr/>
          <p:nvPr/>
        </p:nvSpPr>
        <p:spPr>
          <a:xfrm>
            <a:off x="7575576" y="692696"/>
            <a:ext cx="1080120" cy="87338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IMA</a:t>
            </a:r>
            <a:endParaRPr lang="it-IT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2758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1" grpId="0" animBg="1"/>
      <p:bldP spid="8" grpId="0" animBg="1"/>
      <p:bldP spid="29" grpId="0" animBg="1"/>
      <p:bldP spid="7169" grpId="0" animBg="1"/>
      <p:bldP spid="50" grpId="0" animBg="1"/>
      <p:bldP spid="51" grpId="0" animBg="1"/>
      <p:bldP spid="7181" grpId="0" animBg="1"/>
      <p:bldP spid="74" grpId="0" animBg="1"/>
      <p:bldP spid="4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Connettore 1 24"/>
          <p:cNvCxnSpPr/>
          <p:nvPr/>
        </p:nvCxnSpPr>
        <p:spPr>
          <a:xfrm>
            <a:off x="2531596" y="2657237"/>
            <a:ext cx="0" cy="587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1 25"/>
          <p:cNvCxnSpPr/>
          <p:nvPr/>
        </p:nvCxnSpPr>
        <p:spPr>
          <a:xfrm>
            <a:off x="2531596" y="3351475"/>
            <a:ext cx="0" cy="587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sellaDiTesto 1"/>
          <p:cNvSpPr txBox="1"/>
          <p:nvPr/>
        </p:nvSpPr>
        <p:spPr>
          <a:xfrm>
            <a:off x="755576" y="836712"/>
            <a:ext cx="3744416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Malato che arriva con sincope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091436" y="2420888"/>
            <a:ext cx="288032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Soffio sistolico aortico?</a:t>
            </a:r>
            <a:endParaRPr lang="it-IT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7314" y="597023"/>
            <a:ext cx="3048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asellaDiTesto 10"/>
          <p:cNvSpPr txBox="1"/>
          <p:nvPr/>
        </p:nvSpPr>
        <p:spPr>
          <a:xfrm>
            <a:off x="4211960" y="2420888"/>
            <a:ext cx="576064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NO</a:t>
            </a:r>
            <a:endParaRPr lang="it-IT" dirty="0"/>
          </a:p>
        </p:txBody>
      </p:sp>
      <p:cxnSp>
        <p:nvCxnSpPr>
          <p:cNvPr id="21" name="Connettore 2 20"/>
          <p:cNvCxnSpPr>
            <a:endCxn id="4" idx="0"/>
          </p:cNvCxnSpPr>
          <p:nvPr/>
        </p:nvCxnSpPr>
        <p:spPr>
          <a:xfrm>
            <a:off x="2531596" y="1210703"/>
            <a:ext cx="0" cy="121018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ttore 2 51"/>
          <p:cNvCxnSpPr/>
          <p:nvPr/>
        </p:nvCxnSpPr>
        <p:spPr>
          <a:xfrm>
            <a:off x="4499992" y="3645024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8" name="CasellaDiTesto 7187"/>
          <p:cNvSpPr txBox="1"/>
          <p:nvPr/>
        </p:nvSpPr>
        <p:spPr>
          <a:xfrm>
            <a:off x="4932040" y="3429000"/>
            <a:ext cx="355205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Altra ipotesi: vera?</a:t>
            </a:r>
            <a:endParaRPr lang="it-IT" dirty="0"/>
          </a:p>
        </p:txBody>
      </p:sp>
      <p:sp>
        <p:nvSpPr>
          <p:cNvPr id="56" name="CasellaDiTesto 55"/>
          <p:cNvSpPr txBox="1"/>
          <p:nvPr/>
        </p:nvSpPr>
        <p:spPr>
          <a:xfrm>
            <a:off x="7740352" y="3995772"/>
            <a:ext cx="576064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SI</a:t>
            </a:r>
            <a:endParaRPr lang="it-IT" dirty="0"/>
          </a:p>
        </p:txBody>
      </p:sp>
      <p:sp>
        <p:nvSpPr>
          <p:cNvPr id="57" name="CasellaDiTesto 56"/>
          <p:cNvSpPr txBox="1"/>
          <p:nvPr/>
        </p:nvSpPr>
        <p:spPr>
          <a:xfrm>
            <a:off x="5220072" y="4005064"/>
            <a:ext cx="576064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NO</a:t>
            </a:r>
            <a:endParaRPr lang="it-IT" dirty="0"/>
          </a:p>
        </p:txBody>
      </p:sp>
      <p:cxnSp>
        <p:nvCxnSpPr>
          <p:cNvPr id="7190" name="Connettore 4 7189"/>
          <p:cNvCxnSpPr>
            <a:stCxn id="57" idx="2"/>
          </p:cNvCxnSpPr>
          <p:nvPr/>
        </p:nvCxnSpPr>
        <p:spPr>
          <a:xfrm rot="5400000">
            <a:off x="4900682" y="3973706"/>
            <a:ext cx="206732" cy="100811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96" name="Connettore 4 7195"/>
          <p:cNvCxnSpPr>
            <a:stCxn id="7188" idx="2"/>
          </p:cNvCxnSpPr>
          <p:nvPr/>
        </p:nvCxnSpPr>
        <p:spPr>
          <a:xfrm rot="5400000">
            <a:off x="6076728" y="3229708"/>
            <a:ext cx="62716" cy="119996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32"/>
          <p:cNvCxnSpPr/>
          <p:nvPr/>
        </p:nvCxnSpPr>
        <p:spPr>
          <a:xfrm>
            <a:off x="5508104" y="3861048"/>
            <a:ext cx="0" cy="134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4 34"/>
          <p:cNvCxnSpPr>
            <a:stCxn id="7188" idx="2"/>
          </p:cNvCxnSpPr>
          <p:nvPr/>
        </p:nvCxnSpPr>
        <p:spPr>
          <a:xfrm rot="16200000" flipH="1">
            <a:off x="7336868" y="3169532"/>
            <a:ext cx="62716" cy="132031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1 36"/>
          <p:cNvCxnSpPr>
            <a:endCxn id="56" idx="0"/>
          </p:cNvCxnSpPr>
          <p:nvPr/>
        </p:nvCxnSpPr>
        <p:spPr>
          <a:xfrm>
            <a:off x="8028384" y="3861048"/>
            <a:ext cx="0" cy="1347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Ovale 74"/>
          <p:cNvSpPr/>
          <p:nvPr/>
        </p:nvSpPr>
        <p:spPr>
          <a:xfrm>
            <a:off x="7416316" y="4725144"/>
            <a:ext cx="1224136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……</a:t>
            </a:r>
            <a:endParaRPr lang="it-IT" dirty="0"/>
          </a:p>
        </p:txBody>
      </p:sp>
      <p:cxnSp>
        <p:nvCxnSpPr>
          <p:cNvPr id="39" name="Connettore 2 38"/>
          <p:cNvCxnSpPr>
            <a:stCxn id="11" idx="2"/>
          </p:cNvCxnSpPr>
          <p:nvPr/>
        </p:nvCxnSpPr>
        <p:spPr>
          <a:xfrm>
            <a:off x="4499992" y="2790220"/>
            <a:ext cx="0" cy="28147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1 40"/>
          <p:cNvCxnSpPr>
            <a:stCxn id="56" idx="2"/>
            <a:endCxn id="75" idx="0"/>
          </p:cNvCxnSpPr>
          <p:nvPr/>
        </p:nvCxnSpPr>
        <p:spPr>
          <a:xfrm>
            <a:off x="8028384" y="4365104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1 7"/>
          <p:cNvCxnSpPr>
            <a:stCxn id="4" idx="3"/>
            <a:endCxn id="11" idx="1"/>
          </p:cNvCxnSpPr>
          <p:nvPr/>
        </p:nvCxnSpPr>
        <p:spPr>
          <a:xfrm>
            <a:off x="3971756" y="2605554"/>
            <a:ext cx="2402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0"/>
          <p:cNvSpPr txBox="1"/>
          <p:nvPr/>
        </p:nvSpPr>
        <p:spPr>
          <a:xfrm>
            <a:off x="653502" y="3779748"/>
            <a:ext cx="3744416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ecocuore</a:t>
            </a:r>
            <a:r>
              <a:rPr lang="it-IT" dirty="0" smtClean="0"/>
              <a:t>-&gt;stenosi aortica?</a:t>
            </a:r>
            <a:endParaRPr lang="it-IT" dirty="0"/>
          </a:p>
        </p:txBody>
      </p:sp>
      <p:sp>
        <p:nvSpPr>
          <p:cNvPr id="34" name="Ovale 33"/>
          <p:cNvSpPr/>
          <p:nvPr/>
        </p:nvSpPr>
        <p:spPr>
          <a:xfrm>
            <a:off x="755576" y="5445224"/>
            <a:ext cx="2016224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cardiologia</a:t>
            </a:r>
            <a:endParaRPr lang="it-IT" dirty="0"/>
          </a:p>
        </p:txBody>
      </p:sp>
      <p:sp>
        <p:nvSpPr>
          <p:cNvPr id="23" name="CasellaDiTesto 22"/>
          <p:cNvSpPr txBox="1"/>
          <p:nvPr/>
        </p:nvSpPr>
        <p:spPr>
          <a:xfrm>
            <a:off x="2195736" y="3059668"/>
            <a:ext cx="576064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SI</a:t>
            </a:r>
            <a:endParaRPr lang="it-IT" dirty="0"/>
          </a:p>
        </p:txBody>
      </p:sp>
      <p:sp>
        <p:nvSpPr>
          <p:cNvPr id="27" name="CasellaDiTesto 26"/>
          <p:cNvSpPr txBox="1"/>
          <p:nvPr/>
        </p:nvSpPr>
        <p:spPr>
          <a:xfrm>
            <a:off x="1493978" y="4828510"/>
            <a:ext cx="576064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SI</a:t>
            </a:r>
            <a:endParaRPr lang="it-IT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2987824" y="4797152"/>
            <a:ext cx="576064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dirty="0" smtClean="0"/>
              <a:t>NO</a:t>
            </a:r>
            <a:endParaRPr lang="it-IT" dirty="0"/>
          </a:p>
        </p:txBody>
      </p:sp>
      <p:cxnSp>
        <p:nvCxnSpPr>
          <p:cNvPr id="7" name="Connettore 4 6"/>
          <p:cNvCxnSpPr>
            <a:stCxn id="31" idx="2"/>
            <a:endCxn id="27" idx="0"/>
          </p:cNvCxnSpPr>
          <p:nvPr/>
        </p:nvCxnSpPr>
        <p:spPr>
          <a:xfrm rot="5400000">
            <a:off x="1814145" y="4116945"/>
            <a:ext cx="679430" cy="7437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4 9"/>
          <p:cNvCxnSpPr/>
          <p:nvPr/>
        </p:nvCxnSpPr>
        <p:spPr>
          <a:xfrm>
            <a:off x="2518153" y="4426078"/>
            <a:ext cx="750149" cy="201216"/>
          </a:xfrm>
          <a:prstGeom prst="bentConnector3">
            <a:avLst>
              <a:gd name="adj1" fmla="val 452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1 18"/>
          <p:cNvCxnSpPr>
            <a:endCxn id="28" idx="0"/>
          </p:cNvCxnSpPr>
          <p:nvPr/>
        </p:nvCxnSpPr>
        <p:spPr>
          <a:xfrm>
            <a:off x="3268302" y="4627294"/>
            <a:ext cx="7554" cy="1698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>
            <a:stCxn id="28" idx="3"/>
          </p:cNvCxnSpPr>
          <p:nvPr/>
        </p:nvCxnSpPr>
        <p:spPr>
          <a:xfrm>
            <a:off x="3563888" y="4981818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>
            <a:stCxn id="27" idx="2"/>
            <a:endCxn id="34" idx="0"/>
          </p:cNvCxnSpPr>
          <p:nvPr/>
        </p:nvCxnSpPr>
        <p:spPr>
          <a:xfrm flipH="1">
            <a:off x="1763688" y="5197842"/>
            <a:ext cx="18322" cy="2473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sellaDiTesto 31"/>
          <p:cNvSpPr txBox="1"/>
          <p:nvPr/>
        </p:nvSpPr>
        <p:spPr>
          <a:xfrm>
            <a:off x="3671900" y="5604932"/>
            <a:ext cx="165618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Continua</a:t>
            </a:r>
            <a:endParaRPr lang="it-IT" dirty="0"/>
          </a:p>
        </p:txBody>
      </p:sp>
      <p:sp>
        <p:nvSpPr>
          <p:cNvPr id="3" name="Fumetto 4 2"/>
          <p:cNvSpPr/>
          <p:nvPr/>
        </p:nvSpPr>
        <p:spPr>
          <a:xfrm>
            <a:off x="6372200" y="375425"/>
            <a:ext cx="2592287" cy="83527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cardiogena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3893587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7188" grpId="0" animBg="1"/>
      <p:bldP spid="56" grpId="0" animBg="1"/>
      <p:bldP spid="57" grpId="0" animBg="1"/>
      <p:bldP spid="75" grpId="0" animBg="1"/>
      <p:bldP spid="31" grpId="0" animBg="1"/>
      <p:bldP spid="34" grpId="0" animBg="1"/>
      <p:bldP spid="23" grpId="0" animBg="1"/>
      <p:bldP spid="27" grpId="0" animBg="1"/>
      <p:bldP spid="28" grpId="0" animBg="1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978" name="Picture 2" descr="Immagin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4004" y="943129"/>
            <a:ext cx="81280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827584" y="5229200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 smtClean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L’ecografo come fonendoscopio potenziato</a:t>
            </a:r>
            <a:endParaRPr lang="it-IT" sz="36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6504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Oval 2"/>
          <p:cNvSpPr>
            <a:spLocks noChangeArrowheads="1"/>
          </p:cNvSpPr>
          <p:nvPr/>
        </p:nvSpPr>
        <p:spPr bwMode="auto">
          <a:xfrm>
            <a:off x="3132212" y="911647"/>
            <a:ext cx="4318000" cy="431800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it-IT" sz="2400" b="1" dirty="0" smtClean="0">
                <a:solidFill>
                  <a:srgbClr val="FFF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Ecografia</a:t>
            </a:r>
          </a:p>
          <a:p>
            <a:pPr algn="ctr"/>
            <a:r>
              <a:rPr lang="it-IT" sz="2400" b="1" dirty="0" smtClean="0">
                <a:solidFill>
                  <a:srgbClr val="FFF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Clinica </a:t>
            </a:r>
            <a:endParaRPr lang="it-IT" sz="2400" b="1" dirty="0">
              <a:solidFill>
                <a:srgbClr val="FFF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</a:endParaRPr>
          </a:p>
          <a:p>
            <a:pPr algn="ctr"/>
            <a:endParaRPr lang="it-IT" sz="2400" b="1" dirty="0">
              <a:solidFill>
                <a:srgbClr val="FFF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</a:endParaRPr>
          </a:p>
          <a:p>
            <a:pPr algn="ctr"/>
            <a:endParaRPr lang="it-IT" sz="2400" dirty="0">
              <a:solidFill>
                <a:srgbClr val="FFF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3489846" y="3287713"/>
            <a:ext cx="33115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    Medicina Visuale</a:t>
            </a:r>
            <a:endParaRPr lang="it-IT" sz="2400" b="1" dirty="0"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3564285" y="3573115"/>
            <a:ext cx="34559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400" b="1" dirty="0">
                <a:solidFill>
                  <a:srgbClr val="FFF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t</a:t>
            </a:r>
            <a:r>
              <a:rPr lang="it-IT" sz="2400" b="1" dirty="0" smtClean="0">
                <a:solidFill>
                  <a:srgbClr val="FFF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utto il corpo </a:t>
            </a:r>
            <a:endParaRPr lang="it-IT" sz="2400" b="1" dirty="0">
              <a:solidFill>
                <a:srgbClr val="FFF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3640485" y="3933478"/>
            <a:ext cx="33115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400" b="1" dirty="0">
                <a:solidFill>
                  <a:srgbClr val="FFF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t</a:t>
            </a:r>
            <a:r>
              <a:rPr lang="it-IT" sz="2400" b="1" dirty="0" smtClean="0">
                <a:solidFill>
                  <a:srgbClr val="FFF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utti i contesti</a:t>
            </a:r>
            <a:endParaRPr lang="it-IT" sz="2400" b="1" dirty="0">
              <a:solidFill>
                <a:srgbClr val="FFF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3640485" y="4293840"/>
            <a:ext cx="33115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400" b="1" dirty="0" smtClean="0">
                <a:solidFill>
                  <a:srgbClr val="FFF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tutti i medici</a:t>
            </a:r>
            <a:endParaRPr lang="it-IT" sz="2400" b="1" dirty="0">
              <a:solidFill>
                <a:srgbClr val="FFF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57351" name="Oval 7"/>
          <p:cNvSpPr>
            <a:spLocks noChangeArrowheads="1"/>
          </p:cNvSpPr>
          <p:nvPr/>
        </p:nvSpPr>
        <p:spPr bwMode="auto">
          <a:xfrm>
            <a:off x="2197174" y="476672"/>
            <a:ext cx="1871663" cy="1871662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it-IT" sz="2400" b="1" dirty="0" smtClean="0">
                <a:solidFill>
                  <a:srgbClr val="FFF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 epidemiologia </a:t>
            </a:r>
          </a:p>
          <a:p>
            <a:pPr algn="ctr"/>
            <a:r>
              <a:rPr lang="it-IT" sz="2400" b="1" dirty="0" smtClean="0">
                <a:solidFill>
                  <a:srgbClr val="FFF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clinica</a:t>
            </a:r>
            <a:endParaRPr lang="it-IT" sz="2400" b="1" dirty="0">
              <a:solidFill>
                <a:srgbClr val="FFF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57352" name="Oval 8"/>
          <p:cNvSpPr>
            <a:spLocks noChangeArrowheads="1"/>
          </p:cNvSpPr>
          <p:nvPr/>
        </p:nvSpPr>
        <p:spPr bwMode="auto">
          <a:xfrm>
            <a:off x="6516762" y="476672"/>
            <a:ext cx="1871662" cy="1871662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it-IT" sz="2400" b="1" dirty="0">
                <a:solidFill>
                  <a:srgbClr val="FFF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s</a:t>
            </a:r>
            <a:r>
              <a:rPr lang="it-IT" sz="2400" b="1" dirty="0" smtClean="0">
                <a:solidFill>
                  <a:srgbClr val="FFF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emeiotica </a:t>
            </a:r>
            <a:endParaRPr lang="it-IT" sz="2400" b="1" dirty="0">
              <a:solidFill>
                <a:srgbClr val="FFF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57353" name="Oval 9"/>
          <p:cNvSpPr>
            <a:spLocks noChangeArrowheads="1"/>
          </p:cNvSpPr>
          <p:nvPr/>
        </p:nvSpPr>
        <p:spPr bwMode="auto">
          <a:xfrm>
            <a:off x="2197174" y="3789784"/>
            <a:ext cx="1871663" cy="1871663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it-IT" sz="2400" b="1" dirty="0" smtClean="0">
                <a:solidFill>
                  <a:srgbClr val="FFF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anatomia</a:t>
            </a:r>
            <a:endParaRPr lang="it-IT" sz="2400" b="1" dirty="0">
              <a:solidFill>
                <a:srgbClr val="FFF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57354" name="Oval 10"/>
          <p:cNvSpPr>
            <a:spLocks noChangeArrowheads="1"/>
          </p:cNvSpPr>
          <p:nvPr/>
        </p:nvSpPr>
        <p:spPr bwMode="auto">
          <a:xfrm>
            <a:off x="6588770" y="3789784"/>
            <a:ext cx="1871662" cy="1871663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it-IT" sz="2400" b="1" dirty="0" smtClean="0">
                <a:solidFill>
                  <a:srgbClr val="FFF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</a:rPr>
              <a:t>fisiopatologia</a:t>
            </a:r>
            <a:endParaRPr lang="it-IT" sz="2400" b="1" dirty="0">
              <a:solidFill>
                <a:srgbClr val="FFF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909250"/>
            <a:ext cx="2322794" cy="2322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tangolo 1"/>
          <p:cNvSpPr/>
          <p:nvPr/>
        </p:nvSpPr>
        <p:spPr>
          <a:xfrm>
            <a:off x="251520" y="5805264"/>
            <a:ext cx="8568952" cy="9541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it-IT" sz="2800" b="1" dirty="0">
                <a:latin typeface="Calibri" panose="020F0502020204030204" pitchFamily="34" charset="0"/>
                <a:cs typeface="Calibri" panose="020F0502020204030204" pitchFamily="34" charset="0"/>
              </a:rPr>
              <a:t>Integrazione clinico-ecografica </a:t>
            </a:r>
            <a:endParaRPr lang="it-IT" sz="2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it-IT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nell’approccio </a:t>
            </a:r>
            <a:r>
              <a:rPr lang="it-IT" sz="2800" b="1" dirty="0">
                <a:latin typeface="Calibri" panose="020F0502020204030204" pitchFamily="34" charset="0"/>
                <a:cs typeface="Calibri" panose="020F0502020204030204" pitchFamily="34" charset="0"/>
              </a:rPr>
              <a:t>al paziente critico</a:t>
            </a:r>
          </a:p>
        </p:txBody>
      </p:sp>
    </p:spTree>
    <p:extLst>
      <p:ext uri="{BB962C8B-B14F-4D97-AF65-F5344CB8AC3E}">
        <p14:creationId xmlns:p14="http://schemas.microsoft.com/office/powerpoint/2010/main" xmlns="" val="2334349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 animBg="1"/>
      <p:bldP spid="57347" grpId="0"/>
      <p:bldP spid="57348" grpId="0"/>
      <p:bldP spid="57349" grpId="0"/>
      <p:bldP spid="57350" grpId="0"/>
      <p:bldP spid="57351" grpId="0" animBg="1"/>
      <p:bldP spid="57352" grpId="0" animBg="1"/>
      <p:bldP spid="57353" grpId="0" animBg="1"/>
      <p:bldP spid="5735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tro">
  <a:themeElements>
    <a:clrScheme name="Astr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1755</TotalTime>
  <Words>1087</Words>
  <Application>Microsoft Office PowerPoint</Application>
  <PresentationFormat>Presentazione su schermo (4:3)</PresentationFormat>
  <Paragraphs>220</Paragraphs>
  <Slides>20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Astro</vt:lpstr>
      <vt:lpstr>Diapositiva 1</vt:lpstr>
      <vt:lpstr>Diapositiva 2</vt:lpstr>
      <vt:lpstr>Diapositiva 3</vt:lpstr>
      <vt:lpstr>US E MEDICINA DI EMERGENZA E URGENZA</vt:lpstr>
      <vt:lpstr>Diapositiva 5</vt:lpstr>
      <vt:lpstr>Diapositiva 6</vt:lpstr>
      <vt:lpstr>Diapositiva 7</vt:lpstr>
      <vt:lpstr>Diapositiva 8</vt:lpstr>
      <vt:lpstr>Diapositiva 9</vt:lpstr>
      <vt:lpstr>Innovazioni </vt:lpstr>
      <vt:lpstr>Diapositiva 11</vt:lpstr>
      <vt:lpstr>Evoluzione tecnologica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soccorsa sofia</dc:creator>
  <cp:lastModifiedBy>g.angelopulos</cp:lastModifiedBy>
  <cp:revision>134</cp:revision>
  <dcterms:created xsi:type="dcterms:W3CDTF">2014-03-01T09:03:17Z</dcterms:created>
  <dcterms:modified xsi:type="dcterms:W3CDTF">2021-05-10T10:49:57Z</dcterms:modified>
</cp:coreProperties>
</file>